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8" r:id="rId2"/>
    <p:sldId id="259" r:id="rId3"/>
    <p:sldId id="326" r:id="rId4"/>
    <p:sldId id="380" r:id="rId5"/>
    <p:sldId id="385" r:id="rId6"/>
    <p:sldId id="386" r:id="rId7"/>
    <p:sldId id="369" r:id="rId8"/>
    <p:sldId id="293" r:id="rId9"/>
    <p:sldId id="294" r:id="rId10"/>
    <p:sldId id="295" r:id="rId11"/>
    <p:sldId id="383" r:id="rId12"/>
    <p:sldId id="371" r:id="rId13"/>
    <p:sldId id="367" r:id="rId14"/>
    <p:sldId id="368" r:id="rId15"/>
    <p:sldId id="331" r:id="rId16"/>
    <p:sldId id="296" r:id="rId17"/>
    <p:sldId id="372" r:id="rId18"/>
    <p:sldId id="333" r:id="rId19"/>
    <p:sldId id="297" r:id="rId20"/>
    <p:sldId id="298" r:id="rId21"/>
    <p:sldId id="366" r:id="rId22"/>
    <p:sldId id="373" r:id="rId23"/>
    <p:sldId id="318" r:id="rId24"/>
    <p:sldId id="374" r:id="rId25"/>
    <p:sldId id="299" r:id="rId26"/>
    <p:sldId id="311" r:id="rId27"/>
    <p:sldId id="312" r:id="rId28"/>
    <p:sldId id="375" r:id="rId29"/>
    <p:sldId id="301" r:id="rId30"/>
    <p:sldId id="302" r:id="rId31"/>
    <p:sldId id="336" r:id="rId32"/>
    <p:sldId id="376" r:id="rId33"/>
    <p:sldId id="303" r:id="rId34"/>
    <p:sldId id="304" r:id="rId35"/>
    <p:sldId id="317" r:id="rId36"/>
    <p:sldId id="305" r:id="rId37"/>
    <p:sldId id="306" r:id="rId38"/>
    <p:sldId id="377" r:id="rId39"/>
    <p:sldId id="307" r:id="rId40"/>
    <p:sldId id="308" r:id="rId41"/>
    <p:sldId id="309" r:id="rId42"/>
    <p:sldId id="378" r:id="rId43"/>
    <p:sldId id="319" r:id="rId44"/>
    <p:sldId id="322" r:id="rId45"/>
    <p:sldId id="327" r:id="rId46"/>
    <p:sldId id="387" r:id="rId47"/>
    <p:sldId id="379" r:id="rId48"/>
    <p:sldId id="343" r:id="rId49"/>
    <p:sldId id="362" r:id="rId50"/>
    <p:sldId id="364" r:id="rId51"/>
    <p:sldId id="352" r:id="rId52"/>
    <p:sldId id="358" r:id="rId53"/>
    <p:sldId id="342" r:id="rId54"/>
    <p:sldId id="355" r:id="rId55"/>
    <p:sldId id="353" r:id="rId56"/>
    <p:sldId id="341" r:id="rId57"/>
    <p:sldId id="340" r:id="rId58"/>
    <p:sldId id="354" r:id="rId59"/>
    <p:sldId id="339" r:id="rId60"/>
    <p:sldId id="338" r:id="rId61"/>
    <p:sldId id="344" r:id="rId62"/>
    <p:sldId id="345" r:id="rId63"/>
    <p:sldId id="381" r:id="rId64"/>
    <p:sldId id="346" r:id="rId65"/>
    <p:sldId id="347" r:id="rId66"/>
    <p:sldId id="350" r:id="rId67"/>
    <p:sldId id="348" r:id="rId68"/>
    <p:sldId id="359" r:id="rId69"/>
    <p:sldId id="360" r:id="rId70"/>
    <p:sldId id="361" r:id="rId71"/>
    <p:sldId id="365" r:id="rId72"/>
    <p:sldId id="271" r:id="rId73"/>
    <p:sldId id="328" r:id="rId74"/>
    <p:sldId id="330" r:id="rId75"/>
    <p:sldId id="329" r:id="rId76"/>
    <p:sldId id="320" r:id="rId77"/>
    <p:sldId id="284" r:id="rId78"/>
    <p:sldId id="285" r:id="rId79"/>
    <p:sldId id="300" r:id="rId80"/>
    <p:sldId id="337" r:id="rId81"/>
    <p:sldId id="332" r:id="rId82"/>
    <p:sldId id="334" r:id="rId83"/>
    <p:sldId id="363" r:id="rId84"/>
    <p:sldId id="310" r:id="rId85"/>
    <p:sldId id="335" r:id="rId86"/>
    <p:sldId id="290" r:id="rId87"/>
    <p:sldId id="291" r:id="rId88"/>
    <p:sldId id="292" r:id="rId89"/>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A8C9379-94A6-44E4-80EE-51C443C97F17}">
          <p14:sldIdLst>
            <p14:sldId id="258"/>
            <p14:sldId id="259"/>
            <p14:sldId id="326"/>
            <p14:sldId id="380"/>
            <p14:sldId id="385"/>
            <p14:sldId id="386"/>
            <p14:sldId id="369"/>
            <p14:sldId id="293"/>
            <p14:sldId id="294"/>
            <p14:sldId id="295"/>
            <p14:sldId id="383"/>
            <p14:sldId id="371"/>
            <p14:sldId id="367"/>
            <p14:sldId id="368"/>
            <p14:sldId id="331"/>
            <p14:sldId id="296"/>
            <p14:sldId id="372"/>
            <p14:sldId id="333"/>
            <p14:sldId id="297"/>
            <p14:sldId id="298"/>
            <p14:sldId id="366"/>
            <p14:sldId id="373"/>
            <p14:sldId id="318"/>
            <p14:sldId id="374"/>
            <p14:sldId id="299"/>
            <p14:sldId id="311"/>
            <p14:sldId id="312"/>
            <p14:sldId id="375"/>
            <p14:sldId id="301"/>
            <p14:sldId id="302"/>
            <p14:sldId id="336"/>
            <p14:sldId id="376"/>
            <p14:sldId id="303"/>
            <p14:sldId id="304"/>
            <p14:sldId id="317"/>
            <p14:sldId id="305"/>
            <p14:sldId id="306"/>
            <p14:sldId id="377"/>
            <p14:sldId id="307"/>
            <p14:sldId id="308"/>
            <p14:sldId id="309"/>
            <p14:sldId id="378"/>
            <p14:sldId id="319"/>
            <p14:sldId id="322"/>
            <p14:sldId id="327"/>
            <p14:sldId id="387"/>
            <p14:sldId id="379"/>
            <p14:sldId id="343"/>
            <p14:sldId id="362"/>
            <p14:sldId id="364"/>
            <p14:sldId id="352"/>
            <p14:sldId id="358"/>
            <p14:sldId id="342"/>
            <p14:sldId id="355"/>
            <p14:sldId id="353"/>
            <p14:sldId id="341"/>
            <p14:sldId id="340"/>
            <p14:sldId id="354"/>
            <p14:sldId id="339"/>
            <p14:sldId id="338"/>
            <p14:sldId id="344"/>
            <p14:sldId id="345"/>
            <p14:sldId id="381"/>
            <p14:sldId id="346"/>
            <p14:sldId id="347"/>
            <p14:sldId id="350"/>
            <p14:sldId id="348"/>
            <p14:sldId id="359"/>
            <p14:sldId id="360"/>
            <p14:sldId id="361"/>
            <p14:sldId id="365"/>
            <p14:sldId id="271"/>
            <p14:sldId id="328"/>
            <p14:sldId id="330"/>
            <p14:sldId id="329"/>
            <p14:sldId id="320"/>
            <p14:sldId id="284"/>
            <p14:sldId id="285"/>
            <p14:sldId id="300"/>
            <p14:sldId id="337"/>
            <p14:sldId id="332"/>
            <p14:sldId id="334"/>
            <p14:sldId id="363"/>
            <p14:sldId id="310"/>
            <p14:sldId id="335"/>
            <p14:sldId id="290"/>
            <p14:sldId id="291"/>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PULKA" initials="WP" lastIdx="1" clrIdx="0">
    <p:extLst>
      <p:ext uri="{19B8F6BF-5375-455C-9EA6-DF929625EA0E}">
        <p15:presenceInfo xmlns:p15="http://schemas.microsoft.com/office/powerpoint/2012/main" userId="S-1-5-21-2701829369-2453310092-1675825778-3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00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9" autoAdjust="0"/>
    <p:restoredTop sz="94660"/>
  </p:normalViewPr>
  <p:slideViewPr>
    <p:cSldViewPr snapToGrid="0">
      <p:cViewPr varScale="1">
        <p:scale>
          <a:sx n="116" d="100"/>
          <a:sy n="116" d="100"/>
        </p:scale>
        <p:origin x="384" y="96"/>
      </p:cViewPr>
      <p:guideLst>
        <p:guide orient="horz" pos="2160"/>
        <p:guide pos="3840"/>
      </p:guideLst>
    </p:cSldViewPr>
  </p:slideViewPr>
  <p:notesTextViewPr>
    <p:cViewPr>
      <p:scale>
        <a:sx n="1" d="1"/>
        <a:sy n="1" d="1"/>
      </p:scale>
      <p:origin x="0" y="0"/>
    </p:cViewPr>
  </p:notesTextViewPr>
  <p:sorterViewPr>
    <p:cViewPr>
      <p:scale>
        <a:sx n="100" d="100"/>
        <a:sy n="100" d="100"/>
      </p:scale>
      <p:origin x="0" y="-1315"/>
    </p:cViewPr>
  </p:sorterViewPr>
  <p:notesViewPr>
    <p:cSldViewPr snapToGrid="0">
      <p:cViewPr varScale="1">
        <p:scale>
          <a:sx n="79" d="100"/>
          <a:sy n="79" d="100"/>
        </p:scale>
        <p:origin x="394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30T17:53:16.498"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0F2DB432-A07F-4E33-AA4F-9F7E42CE732B}" type="datetimeFigureOut">
              <a:rPr lang="fr-FR" smtClean="0"/>
              <a:t>11/08/2017</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32E141BD-194D-489D-AD28-B364D8B3F3ED}" type="slidenum">
              <a:rPr lang="fr-FR" smtClean="0"/>
              <a:t>‹N°›</a:t>
            </a:fld>
            <a:endParaRPr lang="fr-FR"/>
          </a:p>
        </p:txBody>
      </p:sp>
    </p:spTree>
    <p:extLst>
      <p:ext uri="{BB962C8B-B14F-4D97-AF65-F5344CB8AC3E}">
        <p14:creationId xmlns:p14="http://schemas.microsoft.com/office/powerpoint/2010/main" val="127036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61247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427200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378555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3306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62897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11/08/2017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40176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34070DDA-D6FB-4158-BCAF-B4F4FFDCD9F3}" type="datetimeFigureOut">
              <a:rPr lang="fr-FR" smtClean="0"/>
              <a:t>11/08/2017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80794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4070DDA-D6FB-4158-BCAF-B4F4FFDCD9F3}" type="datetimeFigureOut">
              <a:rPr lang="fr-FR" smtClean="0"/>
              <a:t>11/08/2017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7129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4070DDA-D6FB-4158-BCAF-B4F4FFDCD9F3}" type="datetimeFigureOut">
              <a:rPr lang="fr-FR" smtClean="0"/>
              <a:t>11/08/2017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191707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11/08/2017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60660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4070DDA-D6FB-4158-BCAF-B4F4FFDCD9F3}" type="datetimeFigureOut">
              <a:rPr lang="fr-FR" smtClean="0"/>
              <a:t>11/08/2017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D57CCA4-1C3C-4805-8207-B6A64172B3C2}" type="slidenum">
              <a:rPr lang="fr-FR" smtClean="0"/>
              <a:t>‹N°›</a:t>
            </a:fld>
            <a:endParaRPr lang="fr-FR"/>
          </a:p>
        </p:txBody>
      </p:sp>
    </p:spTree>
    <p:extLst>
      <p:ext uri="{BB962C8B-B14F-4D97-AF65-F5344CB8AC3E}">
        <p14:creationId xmlns:p14="http://schemas.microsoft.com/office/powerpoint/2010/main" val="217753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70DDA-D6FB-4158-BCAF-B4F4FFDCD9F3}" type="datetimeFigureOut">
              <a:rPr lang="fr-FR" smtClean="0"/>
              <a:t>11/08/2017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7CCA4-1C3C-4805-8207-B6A64172B3C2}" type="slidenum">
              <a:rPr lang="fr-FR" smtClean="0"/>
              <a:t>‹N°›</a:t>
            </a:fld>
            <a:endParaRPr lang="fr-FR"/>
          </a:p>
        </p:txBody>
      </p:sp>
    </p:spTree>
    <p:extLst>
      <p:ext uri="{BB962C8B-B14F-4D97-AF65-F5344CB8AC3E}">
        <p14:creationId xmlns:p14="http://schemas.microsoft.com/office/powerpoint/2010/main" val="3538038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orias.f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5716" y="820738"/>
            <a:ext cx="10515600" cy="2852737"/>
          </a:xfrm>
        </p:spPr>
        <p:txBody>
          <a:bodyPr/>
          <a:lstStyle/>
          <a:p>
            <a:pPr algn="ctr"/>
            <a:r>
              <a:rPr lang="fr-FR" dirty="0"/>
              <a:t>Chantier </a:t>
            </a:r>
            <a:br>
              <a:rPr lang="fr-FR" dirty="0"/>
            </a:br>
            <a:r>
              <a:rPr lang="fr-FR" dirty="0"/>
              <a:t>« Tunnel souscription en ligne »</a:t>
            </a:r>
          </a:p>
        </p:txBody>
      </p:sp>
      <p:sp>
        <p:nvSpPr>
          <p:cNvPr id="3" name="ZoneTexte 2"/>
          <p:cNvSpPr txBox="1"/>
          <p:nvPr/>
        </p:nvSpPr>
        <p:spPr>
          <a:xfrm>
            <a:off x="2929467" y="4868333"/>
            <a:ext cx="6985000" cy="369332"/>
          </a:xfrm>
          <a:prstGeom prst="rect">
            <a:avLst/>
          </a:prstGeom>
          <a:noFill/>
        </p:spPr>
        <p:txBody>
          <a:bodyPr wrap="square" rtlCol="0">
            <a:spAutoFit/>
          </a:bodyPr>
          <a:lstStyle/>
          <a:p>
            <a:pPr algn="ctr"/>
            <a:r>
              <a:rPr lang="fr-FR" dirty="0"/>
              <a:t>Maj 27/07/2017</a:t>
            </a:r>
          </a:p>
        </p:txBody>
      </p:sp>
    </p:spTree>
    <p:extLst>
      <p:ext uri="{BB962C8B-B14F-4D97-AF65-F5344CB8AC3E}">
        <p14:creationId xmlns:p14="http://schemas.microsoft.com/office/powerpoint/2010/main" val="13923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213355444"/>
              </p:ext>
            </p:extLst>
          </p:nvPr>
        </p:nvGraphicFramePr>
        <p:xfrm>
          <a:off x="427877" y="1119481"/>
          <a:ext cx="10208288" cy="4896330"/>
        </p:xfrm>
        <a:graphic>
          <a:graphicData uri="http://schemas.openxmlformats.org/drawingml/2006/table">
            <a:tbl>
              <a:tblPr firstRow="1" bandRow="1">
                <a:tableStyleId>{5C22544A-7EE6-4342-B048-85BDC9FD1C3A}</a:tableStyleId>
              </a:tblPr>
              <a:tblGrid>
                <a:gridCol w="222315">
                  <a:extLst>
                    <a:ext uri="{9D8B030D-6E8A-4147-A177-3AD203B41FA5}">
                      <a16:colId xmlns="" xmlns:a16="http://schemas.microsoft.com/office/drawing/2014/main" val="20000"/>
                    </a:ext>
                  </a:extLst>
                </a:gridCol>
                <a:gridCol w="4881829">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4895864">
                  <a:extLst>
                    <a:ext uri="{9D8B030D-6E8A-4147-A177-3AD203B41FA5}">
                      <a16:colId xmlns="" xmlns:a16="http://schemas.microsoft.com/office/drawing/2014/main" val="20003"/>
                    </a:ext>
                  </a:extLst>
                </a:gridCol>
              </a:tblGrid>
              <a:tr h="24579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4. Quels sont les univers d'investissement qui vous intéressent dans le contrat [Digital Vie] ? (choix multiples)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Les fonds en euros </a:t>
                      </a: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L’immobilier (SCPI, SCI, OPCI)</a:t>
                      </a:r>
                    </a:p>
                    <a:p>
                      <a:pPr marL="742950" marR="0" lvl="1" indent="-285750" algn="l" defTabSz="914400" rtl="0" eaLnBrk="1" fontAlgn="auto" latinLnBrk="0" hangingPunct="1">
                        <a:lnSpc>
                          <a:spcPct val="100000"/>
                        </a:lnSpc>
                        <a:spcBef>
                          <a:spcPts val="0"/>
                        </a:spcBef>
                        <a:spcAft>
                          <a:spcPts val="800"/>
                        </a:spcAft>
                        <a:buClrTx/>
                        <a:buSzPts val="800"/>
                        <a:buFont typeface="Wingdings" panose="05000000000000000000" pitchFamily="2" charset="2"/>
                        <a:buChar char=""/>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Les fonds d’investissement financiers (OPCVM, ETF, certificats)</a:t>
                      </a:r>
                    </a:p>
                  </a:txBody>
                  <a:tcPr>
                    <a:no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5. Que préférez vous ? (choix multiples)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Gérer personnellement vos placements.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Profiter d’une gestion pilotée par un professionnel.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chemeClr val="tx1"/>
                        </a:solidFill>
                        <a:effectLst/>
                        <a:uLnTx/>
                        <a:uFillTx/>
                        <a:latin typeface="+mn-lt"/>
                        <a:ea typeface="+mn-ea"/>
                        <a:cs typeface="+mn-cs"/>
                      </a:endParaRPr>
                    </a:p>
                  </a:txBody>
                  <a:tcPr>
                    <a:noFill/>
                  </a:tcPr>
                </a:tc>
                <a:tc hMerge="1">
                  <a:txBody>
                    <a:bodyPr/>
                    <a:lstStyle/>
                    <a:p>
                      <a:endParaRPr lang="fr-FR"/>
                    </a:p>
                  </a:txBody>
                  <a:tcPr/>
                </a:tc>
                <a:extLst>
                  <a:ext uri="{0D108BD9-81ED-4DB2-BD59-A6C34878D82A}">
                    <a16:rowId xmlns="" xmlns:a16="http://schemas.microsoft.com/office/drawing/2014/main" val="10000"/>
                  </a:ext>
                </a:extLst>
              </a:tr>
              <a:tr h="760659">
                <a:tc>
                  <a:txBody>
                    <a:bodyPr/>
                    <a:lstStyle/>
                    <a:p>
                      <a:endParaRPr lang="fr-FR" dirty="0"/>
                    </a:p>
                  </a:txBody>
                  <a:tcPr>
                    <a:solidFill>
                      <a:schemeClr val="accent6">
                        <a:lumMod val="75000"/>
                      </a:schemeClr>
                    </a:solidFill>
                  </a:tcPr>
                </a:tc>
                <a:tc>
                  <a:txBody>
                    <a:bodyPr/>
                    <a:lstStyle/>
                    <a:p>
                      <a:pPr marL="285750" indent="-285750">
                        <a:buFont typeface="Arial" panose="020B0604020202020204" pitchFamily="34" charset="0"/>
                        <a:buChar char="•"/>
                      </a:pPr>
                      <a:r>
                        <a:rPr lang="fr-FR" sz="1400" dirty="0">
                          <a:solidFill>
                            <a:schemeClr val="tx1"/>
                          </a:solidFill>
                        </a:rPr>
                        <a:t>Votre</a:t>
                      </a:r>
                      <a:r>
                        <a:rPr lang="fr-FR" sz="1400" baseline="0" dirty="0">
                          <a:solidFill>
                            <a:schemeClr val="tx1"/>
                          </a:solidFill>
                        </a:rPr>
                        <a:t> épargne placée sur le fonds en euros est garantie par l’assureur. </a:t>
                      </a:r>
                      <a:r>
                        <a:rPr lang="fr-FR" sz="1400" i="1" baseline="0" dirty="0">
                          <a:solidFill>
                            <a:schemeClr val="tx1"/>
                          </a:solidFill>
                        </a:rPr>
                        <a:t>Aucun risque de perte en contrepartie d’un rendement </a:t>
                      </a:r>
                      <a:r>
                        <a:rPr lang="fr-FR" sz="1400" i="1" baseline="0">
                          <a:solidFill>
                            <a:schemeClr val="tx1"/>
                          </a:solidFill>
                        </a:rPr>
                        <a:t>plus faible </a:t>
                      </a:r>
                      <a:r>
                        <a:rPr lang="fr-FR" sz="1400" i="1" baseline="0" dirty="0">
                          <a:solidFill>
                            <a:schemeClr val="tx1"/>
                          </a:solidFill>
                        </a:rPr>
                        <a:t>mais stable.</a:t>
                      </a:r>
                    </a:p>
                    <a:p>
                      <a:pPr marL="285750" indent="-285750">
                        <a:buFont typeface="Arial" panose="020B0604020202020204" pitchFamily="34" charset="0"/>
                        <a:buChar char="•"/>
                      </a:pPr>
                      <a:r>
                        <a:rPr lang="fr-FR" sz="1400" baseline="0" dirty="0">
                          <a:solidFill>
                            <a:schemeClr val="tx1"/>
                          </a:solidFill>
                        </a:rPr>
                        <a:t>Votre épargne est placée sur des supports immobiliers de rendement et/ou de plus value sans contrainte de gestion et avec une liquidité régulière. </a:t>
                      </a:r>
                      <a:r>
                        <a:rPr lang="fr-FR" sz="1400" i="1" baseline="0" dirty="0">
                          <a:solidFill>
                            <a:schemeClr val="tx1"/>
                          </a:solidFill>
                        </a:rPr>
                        <a:t>Prise de risque modérée en contrepartie d’une performance moyenne et régulière. </a:t>
                      </a:r>
                    </a:p>
                    <a:p>
                      <a:pPr marL="285750" indent="-285750">
                        <a:buFont typeface="Arial" panose="020B0604020202020204" pitchFamily="34" charset="0"/>
                        <a:buChar char="•"/>
                      </a:pPr>
                      <a:r>
                        <a:rPr lang="fr-FR" sz="1400" baseline="0" dirty="0">
                          <a:solidFill>
                            <a:schemeClr val="tx1"/>
                          </a:solidFill>
                        </a:rPr>
                        <a:t>Votre épargne est placée sur des supports financiers (en actions, en obligations…) exposés à des zones géographiques et/ou des secteurs d’activité différents. </a:t>
                      </a:r>
                      <a:r>
                        <a:rPr lang="fr-FR" sz="1400" i="1" baseline="0" dirty="0">
                          <a:solidFill>
                            <a:schemeClr val="tx1"/>
                          </a:solidFill>
                        </a:rPr>
                        <a:t>Prise de risque élevée en contrepartie d’une performance supérieure et variable.</a:t>
                      </a:r>
                    </a:p>
                  </a:txBody>
                  <a:tcPr>
                    <a:noFill/>
                  </a:tcPr>
                </a:tc>
                <a:tc>
                  <a:txBody>
                    <a:bodyPr/>
                    <a:lstStyle/>
                    <a:p>
                      <a:endParaRPr lang="fr-FR" dirty="0">
                        <a:solidFill>
                          <a:schemeClr val="tx1"/>
                        </a:solidFill>
                      </a:endParaRPr>
                    </a:p>
                  </a:txBody>
                  <a:tcPr>
                    <a:solidFill>
                      <a:schemeClr val="accent6">
                        <a:lumMod val="75000"/>
                      </a:schemeClr>
                    </a:solidFill>
                  </a:tcPr>
                </a:tc>
                <a:tc>
                  <a:txBody>
                    <a:bodyPr/>
                    <a:lstStyle/>
                    <a:p>
                      <a:pPr marL="285750" indent="-285750">
                        <a:buFont typeface="Arial" panose="020B0604020202020204" pitchFamily="34" charset="0"/>
                        <a:buChar char="•"/>
                      </a:pPr>
                      <a:r>
                        <a:rPr lang="fr-FR" sz="1400" dirty="0">
                          <a:solidFill>
                            <a:schemeClr val="tx1"/>
                          </a:solidFill>
                        </a:rPr>
                        <a:t>Vos placements sont actualisés quotidiennement afin d’en faciliter la gestion et le suivi au sein de votre espace client sécurisé.</a:t>
                      </a:r>
                    </a:p>
                    <a:p>
                      <a:pPr marL="285750" indent="-285750">
                        <a:buFont typeface="Arial" panose="020B0604020202020204" pitchFamily="34" charset="0"/>
                        <a:buChar char="•"/>
                      </a:pPr>
                      <a:r>
                        <a:rPr lang="fr-FR" sz="1400" dirty="0">
                          <a:solidFill>
                            <a:schemeClr val="tx1"/>
                          </a:solidFill>
                        </a:rPr>
                        <a:t>Vous pouvez</a:t>
                      </a:r>
                      <a:r>
                        <a:rPr lang="fr-FR" sz="1400" baseline="0" dirty="0">
                          <a:solidFill>
                            <a:schemeClr val="tx1"/>
                          </a:solidFill>
                        </a:rPr>
                        <a:t> confier la gestion de vos placements </a:t>
                      </a:r>
                      <a:r>
                        <a:rPr lang="fr-FR" sz="1400" dirty="0">
                          <a:solidFill>
                            <a:schemeClr val="tx1"/>
                          </a:solidFill>
                        </a:rPr>
                        <a:t>à de prestigieuses institutions financières.</a:t>
                      </a:r>
                    </a:p>
                  </a:txBody>
                  <a:tcPr>
                    <a:noFill/>
                  </a:tcPr>
                </a:tc>
                <a:extLst>
                  <a:ext uri="{0D108BD9-81ED-4DB2-BD59-A6C34878D82A}">
                    <a16:rowId xmlns="" xmlns:a16="http://schemas.microsoft.com/office/drawing/2014/main" val="10001"/>
                  </a:ext>
                </a:extLst>
              </a:tr>
            </a:tbl>
          </a:graphicData>
        </a:graphic>
      </p:graphicFrame>
      <p:sp>
        <p:nvSpPr>
          <p:cNvPr id="2" name="ZoneTexte 1"/>
          <p:cNvSpPr txBox="1"/>
          <p:nvPr/>
        </p:nvSpPr>
        <p:spPr>
          <a:xfrm>
            <a:off x="2700867" y="440267"/>
            <a:ext cx="6468533" cy="369332"/>
          </a:xfrm>
          <a:prstGeom prst="rect">
            <a:avLst/>
          </a:prstGeom>
          <a:noFill/>
        </p:spPr>
        <p:txBody>
          <a:bodyPr wrap="square" rtlCol="0">
            <a:spAutoFit/>
          </a:bodyPr>
          <a:lstStyle/>
          <a:p>
            <a:pPr algn="ctr"/>
            <a:r>
              <a:rPr lang="fr-FR" dirty="0"/>
              <a:t>VOTRE ALLOCATION</a:t>
            </a:r>
          </a:p>
        </p:txBody>
      </p:sp>
    </p:spTree>
    <p:extLst>
      <p:ext uri="{BB962C8B-B14F-4D97-AF65-F5344CB8AC3E}">
        <p14:creationId xmlns:p14="http://schemas.microsoft.com/office/powerpoint/2010/main" val="161010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1400" dirty="0"/>
              <a:t>Idée :</a:t>
            </a:r>
          </a:p>
        </p:txBody>
      </p:sp>
      <p:pic>
        <p:nvPicPr>
          <p:cNvPr id="3" name="Image 2"/>
          <p:cNvPicPr>
            <a:picLocks noChangeAspect="1"/>
          </p:cNvPicPr>
          <p:nvPr/>
        </p:nvPicPr>
        <p:blipFill>
          <a:blip r:embed="rId2"/>
          <a:stretch>
            <a:fillRect/>
          </a:stretch>
        </p:blipFill>
        <p:spPr>
          <a:xfrm>
            <a:off x="1719262" y="365125"/>
            <a:ext cx="9634538" cy="6138758"/>
          </a:xfrm>
          <a:prstGeom prst="rect">
            <a:avLst/>
          </a:prstGeom>
        </p:spPr>
      </p:pic>
      <p:sp>
        <p:nvSpPr>
          <p:cNvPr id="6" name="Rectangle 5">
            <a:extLst>
              <a:ext uri="{FF2B5EF4-FFF2-40B4-BE49-F238E27FC236}">
                <a16:creationId xmlns="" xmlns:a16="http://schemas.microsoft.com/office/drawing/2014/main" id="{E6388A29-64EC-489B-988B-14FB0152C26A}"/>
              </a:ext>
            </a:extLst>
          </p:cNvPr>
          <p:cNvSpPr/>
          <p:nvPr/>
        </p:nvSpPr>
        <p:spPr>
          <a:xfrm rot="21167666">
            <a:off x="3363464" y="586150"/>
            <a:ext cx="5465072" cy="5632311"/>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ANNULE : pas de plagiat -&gt; liste de sélection de projets</a:t>
            </a:r>
          </a:p>
        </p:txBody>
      </p:sp>
    </p:spTree>
    <p:extLst>
      <p:ext uri="{BB962C8B-B14F-4D97-AF65-F5344CB8AC3E}">
        <p14:creationId xmlns:p14="http://schemas.microsoft.com/office/powerpoint/2010/main" val="40613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084793"/>
            <a:ext cx="10515600" cy="1325563"/>
          </a:xfrm>
        </p:spPr>
        <p:txBody>
          <a:bodyPr/>
          <a:lstStyle/>
          <a:p>
            <a:pPr algn="ctr"/>
            <a:r>
              <a:rPr lang="fr-FR" dirty="0"/>
              <a:t>Etape 1.2 </a:t>
            </a:r>
            <a:br>
              <a:rPr lang="fr-FR" dirty="0"/>
            </a:br>
            <a:r>
              <a:rPr lang="fr-FR" dirty="0"/>
              <a:t>Identification</a:t>
            </a:r>
          </a:p>
        </p:txBody>
      </p:sp>
      <p:sp>
        <p:nvSpPr>
          <p:cNvPr id="3" name="ZoneTexte 2"/>
          <p:cNvSpPr txBox="1"/>
          <p:nvPr/>
        </p:nvSpPr>
        <p:spPr>
          <a:xfrm>
            <a:off x="1735667" y="2997201"/>
            <a:ext cx="7188200" cy="1200329"/>
          </a:xfrm>
          <a:prstGeom prst="rect">
            <a:avLst/>
          </a:prstGeom>
          <a:noFill/>
        </p:spPr>
        <p:txBody>
          <a:bodyPr wrap="square" rtlCol="0">
            <a:spAutoFit/>
          </a:bodyPr>
          <a:lstStyle/>
          <a:p>
            <a:r>
              <a:rPr lang="fr-FR" dirty="0"/>
              <a:t>3 cas :</a:t>
            </a:r>
          </a:p>
          <a:p>
            <a:pPr marL="285750" indent="-285750">
              <a:buFont typeface="Arial" panose="020B0604020202020204" pitchFamily="34" charset="0"/>
              <a:buChar char="•"/>
            </a:pPr>
            <a:r>
              <a:rPr lang="fr-FR" dirty="0"/>
              <a:t>Le client déjà connecté</a:t>
            </a:r>
          </a:p>
          <a:p>
            <a:pPr marL="285750" indent="-285750">
              <a:buFont typeface="Arial" panose="020B0604020202020204" pitchFamily="34" charset="0"/>
              <a:buChar char="•"/>
            </a:pPr>
            <a:r>
              <a:rPr lang="fr-FR" dirty="0"/>
              <a:t>Le client qui souhaite se connecter</a:t>
            </a:r>
          </a:p>
          <a:p>
            <a:pPr marL="285750" indent="-285750">
              <a:buFont typeface="Arial" panose="020B0604020202020204" pitchFamily="34" charset="0"/>
              <a:buChar char="•"/>
            </a:pPr>
            <a:r>
              <a:rPr lang="fr-FR" dirty="0"/>
              <a:t>Le prospect</a:t>
            </a:r>
          </a:p>
        </p:txBody>
      </p:sp>
    </p:spTree>
    <p:extLst>
      <p:ext uri="{BB962C8B-B14F-4D97-AF65-F5344CB8AC3E}">
        <p14:creationId xmlns:p14="http://schemas.microsoft.com/office/powerpoint/2010/main" val="111035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771650" y="1464204"/>
            <a:ext cx="8801100" cy="3133725"/>
          </a:xfrm>
          <a:prstGeom prst="rect">
            <a:avLst/>
          </a:prstGeom>
        </p:spPr>
      </p:pic>
      <p:sp>
        <p:nvSpPr>
          <p:cNvPr id="5" name="ZoneTexte 4"/>
          <p:cNvSpPr txBox="1"/>
          <p:nvPr/>
        </p:nvSpPr>
        <p:spPr>
          <a:xfrm>
            <a:off x="4682067" y="2159000"/>
            <a:ext cx="2065866" cy="307777"/>
          </a:xfrm>
          <a:prstGeom prst="rect">
            <a:avLst/>
          </a:prstGeom>
          <a:solidFill>
            <a:schemeClr val="bg1"/>
          </a:solidFill>
        </p:spPr>
        <p:txBody>
          <a:bodyPr wrap="square" rtlCol="0">
            <a:spAutoFit/>
          </a:bodyPr>
          <a:lstStyle/>
          <a:p>
            <a:r>
              <a:rPr lang="fr-FR" sz="1400" b="1" dirty="0"/>
              <a:t>Déjà client Altaprofits?</a:t>
            </a:r>
          </a:p>
        </p:txBody>
      </p:sp>
      <p:sp>
        <p:nvSpPr>
          <p:cNvPr id="6" name="ZoneTexte 5"/>
          <p:cNvSpPr txBox="1"/>
          <p:nvPr/>
        </p:nvSpPr>
        <p:spPr>
          <a:xfrm>
            <a:off x="770467" y="5410200"/>
            <a:ext cx="9431867" cy="307777"/>
          </a:xfrm>
          <a:prstGeom prst="rect">
            <a:avLst/>
          </a:prstGeom>
          <a:noFill/>
        </p:spPr>
        <p:txBody>
          <a:bodyPr wrap="square" rtlCol="0">
            <a:spAutoFit/>
          </a:bodyPr>
          <a:lstStyle/>
          <a:p>
            <a:r>
              <a:rPr lang="fr-FR" sz="1400" dirty="0"/>
              <a:t>Après s’être identifié, les données du clients déjà connues sont intégrées dans le tunnel</a:t>
            </a:r>
          </a:p>
        </p:txBody>
      </p:sp>
      <p:sp>
        <p:nvSpPr>
          <p:cNvPr id="7" name="Rectangle 6">
            <a:extLst>
              <a:ext uri="{FF2B5EF4-FFF2-40B4-BE49-F238E27FC236}">
                <a16:creationId xmlns="" xmlns:a16="http://schemas.microsoft.com/office/drawing/2014/main" id="{0C260D2F-2786-4004-88F3-2D968C386145}"/>
              </a:ext>
            </a:extLst>
          </p:cNvPr>
          <p:cNvSpPr/>
          <p:nvPr/>
        </p:nvSpPr>
        <p:spPr>
          <a:xfrm rot="21167666">
            <a:off x="1881972" y="753826"/>
            <a:ext cx="7878573" cy="5632311"/>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ANNULE : pas de plagiat – </a:t>
            </a:r>
            <a:r>
              <a:rPr lang="fr-FR" sz="7200" b="1" cap="none" spc="0" dirty="0" err="1">
                <a:ln w="22225">
                  <a:solidFill>
                    <a:schemeClr val="accent2"/>
                  </a:solidFill>
                  <a:prstDash val="solid"/>
                </a:ln>
                <a:solidFill>
                  <a:schemeClr val="accent2">
                    <a:lumMod val="40000"/>
                    <a:lumOff val="60000"/>
                  </a:schemeClr>
                </a:solidFill>
                <a:effectLst/>
              </a:rPr>
              <a:t>cf</a:t>
            </a:r>
            <a:r>
              <a:rPr lang="fr-FR" sz="7200" b="1" cap="none" spc="0" dirty="0">
                <a:ln w="22225">
                  <a:solidFill>
                    <a:schemeClr val="accent2"/>
                  </a:solidFill>
                  <a:prstDash val="solid"/>
                </a:ln>
                <a:solidFill>
                  <a:schemeClr val="accent2">
                    <a:lumMod val="40000"/>
                    <a:lumOff val="60000"/>
                  </a:schemeClr>
                </a:solidFill>
                <a:effectLst/>
              </a:rPr>
              <a:t> maquette </a:t>
            </a:r>
            <a:r>
              <a:rPr lang="fr-FR" sz="7200" b="1" cap="none" spc="0" dirty="0" err="1">
                <a:ln w="22225">
                  <a:solidFill>
                    <a:schemeClr val="accent2"/>
                  </a:solidFill>
                  <a:prstDash val="solid"/>
                </a:ln>
                <a:solidFill>
                  <a:schemeClr val="accent2">
                    <a:lumMod val="40000"/>
                    <a:lumOff val="60000"/>
                  </a:schemeClr>
                </a:solidFill>
                <a:effectLst/>
              </a:rPr>
              <a:t>initale</a:t>
            </a:r>
            <a:r>
              <a:rPr lang="fr-FR" sz="7200" b="1" cap="none" spc="0" dirty="0">
                <a:ln w="22225">
                  <a:solidFill>
                    <a:schemeClr val="accent2"/>
                  </a:solidFill>
                  <a:prstDash val="solid"/>
                </a:ln>
                <a:solidFill>
                  <a:schemeClr val="accent2">
                    <a:lumMod val="40000"/>
                    <a:lumOff val="60000"/>
                  </a:schemeClr>
                </a:solidFill>
                <a:effectLst/>
              </a:rPr>
              <a:t> avec bouton radio « déjà client »</a:t>
            </a:r>
          </a:p>
        </p:txBody>
      </p:sp>
    </p:spTree>
    <p:extLst>
      <p:ext uri="{BB962C8B-B14F-4D97-AF65-F5344CB8AC3E}">
        <p14:creationId xmlns:p14="http://schemas.microsoft.com/office/powerpoint/2010/main" val="147390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694306" y="1859144"/>
            <a:ext cx="8803387" cy="3139712"/>
          </a:xfrm>
          <a:prstGeom prst="rect">
            <a:avLst/>
          </a:prstGeom>
        </p:spPr>
      </p:pic>
      <p:pic>
        <p:nvPicPr>
          <p:cNvPr id="3" name="Image 2"/>
          <p:cNvPicPr>
            <a:picLocks noChangeAspect="1"/>
          </p:cNvPicPr>
          <p:nvPr/>
        </p:nvPicPr>
        <p:blipFill>
          <a:blip r:embed="rId3"/>
          <a:stretch>
            <a:fillRect/>
          </a:stretch>
        </p:blipFill>
        <p:spPr>
          <a:xfrm>
            <a:off x="2652725" y="3015436"/>
            <a:ext cx="5570062" cy="955431"/>
          </a:xfrm>
          <a:prstGeom prst="rect">
            <a:avLst/>
          </a:prstGeom>
        </p:spPr>
      </p:pic>
      <p:pic>
        <p:nvPicPr>
          <p:cNvPr id="6" name="Image 5"/>
          <p:cNvPicPr>
            <a:picLocks noChangeAspect="1"/>
          </p:cNvPicPr>
          <p:nvPr/>
        </p:nvPicPr>
        <p:blipFill>
          <a:blip r:embed="rId4"/>
          <a:stretch>
            <a:fillRect/>
          </a:stretch>
        </p:blipFill>
        <p:spPr>
          <a:xfrm>
            <a:off x="5480903" y="3471662"/>
            <a:ext cx="981758" cy="118205"/>
          </a:xfrm>
          <a:prstGeom prst="rect">
            <a:avLst/>
          </a:prstGeom>
        </p:spPr>
      </p:pic>
      <p:sp>
        <p:nvSpPr>
          <p:cNvPr id="7" name="ZoneTexte 6"/>
          <p:cNvSpPr txBox="1"/>
          <p:nvPr/>
        </p:nvSpPr>
        <p:spPr>
          <a:xfrm>
            <a:off x="4453467" y="2531533"/>
            <a:ext cx="2009194" cy="369332"/>
          </a:xfrm>
          <a:prstGeom prst="rect">
            <a:avLst/>
          </a:prstGeom>
          <a:solidFill>
            <a:schemeClr val="bg1"/>
          </a:solidFill>
        </p:spPr>
        <p:txBody>
          <a:bodyPr wrap="square" rtlCol="0">
            <a:spAutoFit/>
          </a:bodyPr>
          <a:lstStyle/>
          <a:p>
            <a:endParaRPr lang="fr-FR" dirty="0"/>
          </a:p>
        </p:txBody>
      </p:sp>
      <p:sp>
        <p:nvSpPr>
          <p:cNvPr id="8" name="Rectangle 7">
            <a:extLst>
              <a:ext uri="{FF2B5EF4-FFF2-40B4-BE49-F238E27FC236}">
                <a16:creationId xmlns="" xmlns:a16="http://schemas.microsoft.com/office/drawing/2014/main" id="{AEFA81F0-83A3-4500-AE38-979EEB773684}"/>
              </a:ext>
            </a:extLst>
          </p:cNvPr>
          <p:cNvSpPr/>
          <p:nvPr/>
        </p:nvSpPr>
        <p:spPr>
          <a:xfrm rot="21167666">
            <a:off x="3363464" y="2248143"/>
            <a:ext cx="5465072" cy="2308324"/>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ANNULE : pas de plagiat</a:t>
            </a:r>
          </a:p>
        </p:txBody>
      </p:sp>
    </p:spTree>
    <p:extLst>
      <p:ext uri="{BB962C8B-B14F-4D97-AF65-F5344CB8AC3E}">
        <p14:creationId xmlns:p14="http://schemas.microsoft.com/office/powerpoint/2010/main" val="303014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433278" y="675117"/>
            <a:ext cx="11302597" cy="5732582"/>
          </a:xfrm>
          <a:prstGeom prst="rect">
            <a:avLst/>
          </a:prstGeom>
        </p:spPr>
      </p:pic>
      <p:sp>
        <p:nvSpPr>
          <p:cNvPr id="3" name="Rectangle 2">
            <a:extLst>
              <a:ext uri="{FF2B5EF4-FFF2-40B4-BE49-F238E27FC236}">
                <a16:creationId xmlns="" xmlns:a16="http://schemas.microsoft.com/office/drawing/2014/main" id="{0C260D2F-2786-4004-88F3-2D968C386145}"/>
              </a:ext>
            </a:extLst>
          </p:cNvPr>
          <p:cNvSpPr/>
          <p:nvPr/>
        </p:nvSpPr>
        <p:spPr>
          <a:xfrm rot="21167666">
            <a:off x="1881972" y="1861822"/>
            <a:ext cx="7878573" cy="3416320"/>
          </a:xfrm>
          <a:prstGeom prst="rect">
            <a:avLst/>
          </a:prstGeom>
          <a:noFill/>
        </p:spPr>
        <p:txBody>
          <a:bodyPr wrap="square" lIns="91440" tIns="45720" rIns="91440" bIns="45720">
            <a:spAutoFit/>
          </a:bodyPr>
          <a:lstStyle/>
          <a:p>
            <a:pPr algn="ctr"/>
            <a:r>
              <a:rPr lang="fr-FR" sz="7200" b="1" cap="none" spc="0" dirty="0" smtClean="0">
                <a:ln w="22225">
                  <a:solidFill>
                    <a:schemeClr val="accent2"/>
                  </a:solidFill>
                  <a:prstDash val="solid"/>
                </a:ln>
                <a:solidFill>
                  <a:schemeClr val="accent2">
                    <a:lumMod val="40000"/>
                    <a:lumOff val="60000"/>
                  </a:schemeClr>
                </a:solidFill>
                <a:effectLst/>
              </a:rPr>
              <a:t>Proposition de </a:t>
            </a:r>
            <a:r>
              <a:rPr lang="fr-FR" sz="7200" b="1" cap="none" spc="0" dirty="0" err="1" smtClean="0">
                <a:ln w="22225">
                  <a:solidFill>
                    <a:schemeClr val="accent2"/>
                  </a:solidFill>
                  <a:prstDash val="solid"/>
                </a:ln>
                <a:solidFill>
                  <a:schemeClr val="accent2">
                    <a:lumMod val="40000"/>
                    <a:lumOff val="60000"/>
                  </a:schemeClr>
                </a:solidFill>
                <a:effectLst/>
              </a:rPr>
              <a:t>connection</a:t>
            </a:r>
            <a:r>
              <a:rPr lang="fr-FR" sz="7200" b="1" cap="none" spc="0" dirty="0" smtClean="0">
                <a:ln w="22225">
                  <a:solidFill>
                    <a:schemeClr val="accent2"/>
                  </a:solidFill>
                  <a:prstDash val="solid"/>
                </a:ln>
                <a:solidFill>
                  <a:schemeClr val="accent2">
                    <a:lumMod val="40000"/>
                    <a:lumOff val="60000"/>
                  </a:schemeClr>
                </a:solidFill>
                <a:effectLst/>
              </a:rPr>
              <a:t> in place si déjà client</a:t>
            </a:r>
            <a:endParaRPr lang="fr-FR" sz="72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0998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812451159"/>
              </p:ext>
            </p:extLst>
          </p:nvPr>
        </p:nvGraphicFramePr>
        <p:xfrm>
          <a:off x="728134" y="780624"/>
          <a:ext cx="11082070" cy="2042160"/>
        </p:xfrm>
        <a:graphic>
          <a:graphicData uri="http://schemas.openxmlformats.org/drawingml/2006/table">
            <a:tbl>
              <a:tblPr firstRow="1" bandRow="1">
                <a:tableStyleId>{5C22544A-7EE6-4342-B048-85BDC9FD1C3A}</a:tableStyleId>
              </a:tblPr>
              <a:tblGrid>
                <a:gridCol w="4866344">
                  <a:extLst>
                    <a:ext uri="{9D8B030D-6E8A-4147-A177-3AD203B41FA5}">
                      <a16:colId xmlns="" xmlns:a16="http://schemas.microsoft.com/office/drawing/2014/main" val="20000"/>
                    </a:ext>
                  </a:extLst>
                </a:gridCol>
                <a:gridCol w="6215726">
                  <a:extLst>
                    <a:ext uri="{9D8B030D-6E8A-4147-A177-3AD203B41FA5}">
                      <a16:colId xmlns="" xmlns:a16="http://schemas.microsoft.com/office/drawing/2014/main" val="20002"/>
                    </a:ext>
                  </a:extLst>
                </a:gridCol>
              </a:tblGrid>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sng" strike="noStrike" kern="1200" cap="none" spc="0" normalizeH="0" baseline="0" noProof="0" dirty="0">
                          <a:ln>
                            <a:noFill/>
                          </a:ln>
                          <a:solidFill>
                            <a:prstClr val="black"/>
                          </a:solidFill>
                          <a:effectLst/>
                          <a:uLnTx/>
                          <a:uFillTx/>
                          <a:latin typeface="+mn-lt"/>
                          <a:ea typeface="+mn-ea"/>
                          <a:cs typeface="+mn-cs"/>
                        </a:rPr>
                        <a:t>Vos coordonnées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Civilité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200" b="0" i="0" u="none" strike="noStrike" kern="1200" cap="none" spc="0" normalizeH="0" baseline="0" noProof="0" dirty="0">
                          <a:ln>
                            <a:noFill/>
                          </a:ln>
                          <a:solidFill>
                            <a:prstClr val="black"/>
                          </a:solidFill>
                          <a:effectLst/>
                          <a:uLnTx/>
                          <a:uFillTx/>
                          <a:latin typeface="+mn-lt"/>
                          <a:ea typeface="+mn-ea"/>
                          <a:cs typeface="+mn-cs"/>
                        </a:rPr>
                        <a:t>Madame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dirty="0">
                          <a:solidFill>
                            <a:schemeClr val="tx1"/>
                          </a:solidFill>
                        </a:rPr>
                        <a:t>Monsieur</a:t>
                      </a:r>
                      <a:endParaRPr kumimoji="0" lang="fr-FR" sz="12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Prénoms </a:t>
                      </a:r>
                      <a:r>
                        <a:rPr lang="fr-FR" sz="1200" b="0" dirty="0"/>
                        <a:t>(indiqués</a:t>
                      </a:r>
                      <a:r>
                        <a:rPr lang="fr-FR" sz="1200" b="0" baseline="0" dirty="0"/>
                        <a:t> sur votre pièce d’identité)</a:t>
                      </a:r>
                      <a:endParaRPr lang="fr-FR" sz="12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Nom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________________________________________________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tx1"/>
                          </a:solidFill>
                        </a:rPr>
                        <a:t>E-mail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tx1"/>
                          </a:solidFill>
                        </a:rPr>
                        <a:t>Confirmation E-mail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solidFill>
                            <a:schemeClr val="tx1"/>
                          </a:solidFill>
                        </a:rPr>
                        <a:t>____________________________________@_____________________________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65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a:solidFill>
                            <a:schemeClr val="tx1"/>
                          </a:solidFill>
                        </a:rPr>
                        <a:t>Téléphone mobile</a:t>
                      </a:r>
                      <a:endParaRPr lang="fr-FR"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0607896589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9" name="ZoneTexte 8"/>
          <p:cNvSpPr txBox="1"/>
          <p:nvPr/>
        </p:nvSpPr>
        <p:spPr>
          <a:xfrm>
            <a:off x="118533" y="152400"/>
            <a:ext cx="2142067" cy="369332"/>
          </a:xfrm>
          <a:prstGeom prst="rect">
            <a:avLst/>
          </a:prstGeom>
          <a:noFill/>
        </p:spPr>
        <p:txBody>
          <a:bodyPr wrap="square" rtlCol="0">
            <a:spAutoFit/>
          </a:bodyPr>
          <a:lstStyle/>
          <a:p>
            <a:r>
              <a:rPr lang="fr-FR" dirty="0"/>
              <a:t>Prospect</a:t>
            </a:r>
          </a:p>
        </p:txBody>
      </p:sp>
      <p:pic>
        <p:nvPicPr>
          <p:cNvPr id="10" name="Image 9"/>
          <p:cNvPicPr>
            <a:picLocks noChangeAspect="1"/>
          </p:cNvPicPr>
          <p:nvPr/>
        </p:nvPicPr>
        <p:blipFill>
          <a:blip r:embed="rId2"/>
          <a:stretch>
            <a:fillRect/>
          </a:stretch>
        </p:blipFill>
        <p:spPr>
          <a:xfrm>
            <a:off x="3354386" y="3430058"/>
            <a:ext cx="5229225" cy="590550"/>
          </a:xfrm>
          <a:prstGeom prst="rect">
            <a:avLst/>
          </a:prstGeom>
        </p:spPr>
      </p:pic>
    </p:spTree>
    <p:extLst>
      <p:ext uri="{BB962C8B-B14F-4D97-AF65-F5344CB8AC3E}">
        <p14:creationId xmlns:p14="http://schemas.microsoft.com/office/powerpoint/2010/main" val="357467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67950480"/>
              </p:ext>
            </p:extLst>
          </p:nvPr>
        </p:nvGraphicFramePr>
        <p:xfrm>
          <a:off x="158263" y="86025"/>
          <a:ext cx="11895991" cy="5350930"/>
        </p:xfrm>
        <a:graphic>
          <a:graphicData uri="http://schemas.openxmlformats.org/drawingml/2006/table">
            <a:tbl>
              <a:tblPr firstRow="1" bandRow="1">
                <a:tableStyleId>{5C22544A-7EE6-4342-B048-85BDC9FD1C3A}</a:tableStyleId>
              </a:tblPr>
              <a:tblGrid>
                <a:gridCol w="284970">
                  <a:extLst>
                    <a:ext uri="{9D8B030D-6E8A-4147-A177-3AD203B41FA5}">
                      <a16:colId xmlns="" xmlns:a16="http://schemas.microsoft.com/office/drawing/2014/main" val="20000"/>
                    </a:ext>
                  </a:extLst>
                </a:gridCol>
                <a:gridCol w="125421">
                  <a:extLst>
                    <a:ext uri="{9D8B030D-6E8A-4147-A177-3AD203B41FA5}">
                      <a16:colId xmlns="" xmlns:a16="http://schemas.microsoft.com/office/drawing/2014/main" val="20001"/>
                    </a:ext>
                  </a:extLst>
                </a:gridCol>
                <a:gridCol w="4813361">
                  <a:extLst>
                    <a:ext uri="{9D8B030D-6E8A-4147-A177-3AD203B41FA5}">
                      <a16:colId xmlns="" xmlns:a16="http://schemas.microsoft.com/office/drawing/2014/main" val="20004"/>
                    </a:ext>
                  </a:extLst>
                </a:gridCol>
                <a:gridCol w="223577">
                  <a:extLst>
                    <a:ext uri="{9D8B030D-6E8A-4147-A177-3AD203B41FA5}">
                      <a16:colId xmlns="" xmlns:a16="http://schemas.microsoft.com/office/drawing/2014/main" val="20002"/>
                    </a:ext>
                  </a:extLst>
                </a:gridCol>
                <a:gridCol w="500666">
                  <a:extLst>
                    <a:ext uri="{9D8B030D-6E8A-4147-A177-3AD203B41FA5}">
                      <a16:colId xmlns="" xmlns:a16="http://schemas.microsoft.com/office/drawing/2014/main" val="20005"/>
                    </a:ext>
                  </a:extLst>
                </a:gridCol>
                <a:gridCol w="2140770">
                  <a:extLst>
                    <a:ext uri="{9D8B030D-6E8A-4147-A177-3AD203B41FA5}">
                      <a16:colId xmlns="" xmlns:a16="http://schemas.microsoft.com/office/drawing/2014/main" val="20006"/>
                    </a:ext>
                  </a:extLst>
                </a:gridCol>
                <a:gridCol w="3807226">
                  <a:extLst>
                    <a:ext uri="{9D8B030D-6E8A-4147-A177-3AD203B41FA5}">
                      <a16:colId xmlns="" xmlns:a16="http://schemas.microsoft.com/office/drawing/2014/main" val="20003"/>
                    </a:ext>
                  </a:extLst>
                </a:gridCol>
              </a:tblGrid>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u="sng" dirty="0">
                          <a:solidFill>
                            <a:schemeClr val="tx1"/>
                          </a:solidFill>
                        </a:rPr>
                        <a:t>Vos informations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0"/>
                  </a:ext>
                </a:extLst>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Date de naissance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1"/>
                  </a:ext>
                </a:extLst>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Nationalité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__liste déroulante_____________________________________________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2"/>
                  </a:ext>
                </a:extLst>
              </a:tr>
              <a:tr h="2541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Pays de résidence fiscale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t>__liste déroulante (les pays)_____________________________________________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5"/>
                  </a:ext>
                </a:extLst>
              </a:tr>
              <a:tr h="254143">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Vous êtes…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342900" lvl="0" indent="-342900">
                        <a:lnSpc>
                          <a:spcPct val="107000"/>
                        </a:lnSpc>
                        <a:spcAft>
                          <a:spcPts val="800"/>
                        </a:spcAft>
                        <a:buSzPts val="800"/>
                        <a:buFont typeface="Wingdings" panose="05000000000000000000" pitchFamily="2" charset="2"/>
                        <a:buChar char=""/>
                      </a:pP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62559">
                <a:tc gridSpan="3">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i="0" dirty="0"/>
                        <a:t>Majeur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b="0" i="0" dirty="0"/>
                        <a:t>Puis liste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4">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i="0" dirty="0">
                          <a:effectLst/>
                          <a:latin typeface="Calibri" panose="020F0502020204030204" pitchFamily="34" charset="0"/>
                          <a:ea typeface="Calibri" panose="020F0502020204030204" pitchFamily="34" charset="0"/>
                          <a:cs typeface="Times New Roman" panose="02020603050405020304" pitchFamily="18" charset="0"/>
                        </a:rPr>
                        <a:t>Mineur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b="0" i="0" dirty="0">
                          <a:effectLst/>
                          <a:latin typeface="Calibri" panose="020F0502020204030204" pitchFamily="34" charset="0"/>
                          <a:ea typeface="Calibri" panose="020F0502020204030204" pitchFamily="34" charset="0"/>
                          <a:cs typeface="Times New Roman" panose="02020603050405020304" pitchFamily="18" charset="0"/>
                        </a:rPr>
                        <a:t>Puis</a:t>
                      </a:r>
                      <a:r>
                        <a:rPr lang="fr-FR" sz="1200" b="0" i="0" baseline="0" dirty="0">
                          <a:effectLst/>
                          <a:latin typeface="Calibri" panose="020F0502020204030204" pitchFamily="34" charset="0"/>
                          <a:ea typeface="Calibri" panose="020F0502020204030204" pitchFamily="34" charset="0"/>
                          <a:cs typeface="Times New Roman" panose="02020603050405020304" pitchFamily="18" charset="0"/>
                        </a:rPr>
                        <a:t> liste :</a:t>
                      </a:r>
                      <a:endParaRPr lang="fr-FR" sz="1200" b="0" i="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7"/>
                  </a:ext>
                </a:extLst>
              </a:tr>
              <a:tr h="551537">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1" dirty="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1" dirty="0"/>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fr-FR" sz="12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a:t>Majeur incapable (sous sauvegarde de juste, curatelle ou tutelle)</a:t>
                      </a:r>
                      <a:endParaRPr lang="fr-FR" sz="1200"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a:t>Majeur capable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dirty="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baseline="0" dirty="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0" dirty="0">
                          <a:effectLst/>
                          <a:latin typeface="Calibri" panose="020F0502020204030204" pitchFamily="34" charset="0"/>
                          <a:ea typeface="Calibri" panose="020F0502020204030204" pitchFamily="34" charset="0"/>
                          <a:cs typeface="Times New Roman" panose="02020603050405020304" pitchFamily="18"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a:effectLst/>
                          <a:latin typeface="Calibri" panose="020F0502020204030204" pitchFamily="34" charset="0"/>
                          <a:ea typeface="Calibri" panose="020F0502020204030204" pitchFamily="34" charset="0"/>
                          <a:cs typeface="Times New Roman" panose="02020603050405020304" pitchFamily="18" charset="0"/>
                        </a:rPr>
                        <a:t>Mineur (sous administration légale)</a:t>
                      </a:r>
                      <a:r>
                        <a:rPr lang="fr-FR" sz="1200" b="0" baseline="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a:effectLst/>
                          <a:latin typeface="Calibri" panose="020F0502020204030204" pitchFamily="34" charset="0"/>
                          <a:ea typeface="Calibri" panose="020F0502020204030204" pitchFamily="34" charset="0"/>
                          <a:cs typeface="Times New Roman" panose="02020603050405020304" pitchFamily="18" charset="0"/>
                        </a:rPr>
                        <a:t>Mineur (sous tutelle)</a:t>
                      </a:r>
                      <a:r>
                        <a:rPr lang="fr-FR" sz="1200" b="0" baseline="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0" dirty="0">
                          <a:effectLst/>
                          <a:latin typeface="Calibri" panose="020F0502020204030204" pitchFamily="34" charset="0"/>
                          <a:ea typeface="Calibri" panose="020F0502020204030204" pitchFamily="34" charset="0"/>
                          <a:cs typeface="Times New Roman" panose="02020603050405020304" pitchFamily="18" charset="0"/>
                        </a:rPr>
                        <a:t>Mineur émancipé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8"/>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Voulez</a:t>
                      </a:r>
                      <a:r>
                        <a:rPr lang="fr-FR" sz="1200" b="1" baseline="0" dirty="0"/>
                        <a:t> vous ouvrir ce contrat en </a:t>
                      </a:r>
                      <a:r>
                        <a:rPr lang="fr-FR" sz="1200" b="1" baseline="0" dirty="0" err="1"/>
                        <a:t>co</a:t>
                      </a:r>
                      <a:r>
                        <a:rPr lang="fr-FR" sz="1200" b="1" baseline="0" dirty="0"/>
                        <a:t>-souscription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baseline="0" dirty="0"/>
                        <a:t>(accessible uniquement aux personnes mariées en communauté)</a:t>
                      </a: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r>
                        <a:rPr lang="fr-FR" sz="1200" dirty="0">
                          <a:solidFill>
                            <a:schemeClr val="tx1"/>
                          </a:solidFill>
                        </a:rPr>
                        <a:t>OUI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r>
                        <a:rPr lang="fr-FR" sz="1200" dirty="0">
                          <a:solidFill>
                            <a:schemeClr val="tx1"/>
                          </a:solidFill>
                        </a:rPr>
                        <a:t>NON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7770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fr-FR"/>
                    </a:p>
                  </a:txBody>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i="0" dirty="0"/>
                        <a:t>Lien FAQ : La souscription conjointe concerne un seul et même contrat souscrit par un couple marié, sous un régime communautaire, chaque époux étant </a:t>
                      </a:r>
                      <a:r>
                        <a:rPr lang="fr-FR" sz="1000" b="0" i="0" dirty="0" err="1"/>
                        <a:t>co</a:t>
                      </a:r>
                      <a:r>
                        <a:rPr lang="fr-FR" sz="1000" b="0" i="0" dirty="0"/>
                        <a:t>-souscripteur du contrat.</a:t>
                      </a: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0"/>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1"/>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7770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2"/>
                  </a:ext>
                </a:extLst>
              </a:tr>
              <a:tr h="277706">
                <a:tc grid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a:solidFill>
                            <a:srgbClr val="FF0000"/>
                          </a:solidFill>
                        </a:rPr>
                        <a:t>Vérifier la capacité juridique avec la date de naissance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a:solidFill>
                            <a:srgbClr val="FF0000"/>
                          </a:solidFill>
                        </a:rPr>
                        <a:t>Box erreur sauf majeur capable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dirty="0">
                          <a:solidFill>
                            <a:srgbClr val="FF0000"/>
                          </a:solidFill>
                        </a:rPr>
                        <a:t>La souscription en ligne est accessible uniquement au souscripteur majeur juridiquement capable et résident fiscalement en France (cf le mandat de transmissions d’ordre). Ainsi, nous vous proposons de réaliser votre souscription sur la base d’un dossier papier à retourner signé par voie postale et accessible auprès de notre Service Relations Clientèle (+ coordonnées).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u="none"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0" indent="0">
                        <a:buFont typeface="Wingdings" panose="05000000000000000000" pitchFamily="2" charset="2"/>
                        <a:buNone/>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pPr marL="285750" indent="-285750">
                        <a:buFont typeface="Wingdings" panose="05000000000000000000" pitchFamily="2" charset="2"/>
                        <a:buChar char="q"/>
                      </a:pPr>
                      <a:endParaRPr lang="fr-FR"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val="201523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95428" y="276393"/>
            <a:ext cx="6528905" cy="4572278"/>
          </a:xfrm>
          <a:prstGeom prst="rect">
            <a:avLst/>
          </a:prstGeom>
        </p:spPr>
      </p:pic>
      <p:sp>
        <p:nvSpPr>
          <p:cNvPr id="2" name="ZoneTexte 1"/>
          <p:cNvSpPr txBox="1"/>
          <p:nvPr/>
        </p:nvSpPr>
        <p:spPr>
          <a:xfrm>
            <a:off x="1253067" y="5190067"/>
            <a:ext cx="7171266" cy="369332"/>
          </a:xfrm>
          <a:prstGeom prst="rect">
            <a:avLst/>
          </a:prstGeom>
          <a:noFill/>
        </p:spPr>
        <p:txBody>
          <a:bodyPr wrap="square" rtlCol="0">
            <a:spAutoFit/>
          </a:bodyPr>
          <a:lstStyle/>
          <a:p>
            <a:r>
              <a:rPr lang="fr-FR" dirty="0"/>
              <a:t>Info bulle, pop up, alerte, </a:t>
            </a:r>
            <a:r>
              <a:rPr lang="fr-FR"/>
              <a:t>champs d’information……</a:t>
            </a:r>
          </a:p>
        </p:txBody>
      </p:sp>
      <p:sp>
        <p:nvSpPr>
          <p:cNvPr id="3" name="Légende encadrée 1 2"/>
          <p:cNvSpPr/>
          <p:nvPr/>
        </p:nvSpPr>
        <p:spPr>
          <a:xfrm>
            <a:off x="9254067" y="4411133"/>
            <a:ext cx="2785533" cy="1557867"/>
          </a:xfrm>
          <a:prstGeom prst="borderCallout1">
            <a:avLst>
              <a:gd name="adj1" fmla="val 18750"/>
              <a:gd name="adj2" fmla="val -8333"/>
              <a:gd name="adj3" fmla="val -53804"/>
              <a:gd name="adj4" fmla="val -52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On plug la FAQ ou du texte</a:t>
            </a:r>
          </a:p>
        </p:txBody>
      </p:sp>
      <p:sp>
        <p:nvSpPr>
          <p:cNvPr id="5" name="Rectangle 4">
            <a:extLst>
              <a:ext uri="{FF2B5EF4-FFF2-40B4-BE49-F238E27FC236}">
                <a16:creationId xmlns="" xmlns:a16="http://schemas.microsoft.com/office/drawing/2014/main" id="{68D96EA6-D4B1-48B6-AFD1-4A780BC50117}"/>
              </a:ext>
            </a:extLst>
          </p:cNvPr>
          <p:cNvSpPr/>
          <p:nvPr/>
        </p:nvSpPr>
        <p:spPr>
          <a:xfrm rot="21167666">
            <a:off x="1881972" y="199829"/>
            <a:ext cx="7878573" cy="6740307"/>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NOK : on évite, tant que possible, de faire sortir le prospect du tunnel =&gt; pas de lien vers la FAQ</a:t>
            </a:r>
          </a:p>
        </p:txBody>
      </p:sp>
    </p:spTree>
    <p:extLst>
      <p:ext uri="{BB962C8B-B14F-4D97-AF65-F5344CB8AC3E}">
        <p14:creationId xmlns:p14="http://schemas.microsoft.com/office/powerpoint/2010/main" val="175693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nvPr>
        </p:nvGraphicFramePr>
        <p:xfrm>
          <a:off x="423333" y="448733"/>
          <a:ext cx="11074400" cy="4023360"/>
        </p:xfrm>
        <a:graphic>
          <a:graphicData uri="http://schemas.openxmlformats.org/drawingml/2006/table">
            <a:tbl>
              <a:tblPr firstRow="1" bandRow="1">
                <a:tableStyleId>{5C22544A-7EE6-4342-B048-85BDC9FD1C3A}</a:tableStyleId>
              </a:tblPr>
              <a:tblGrid>
                <a:gridCol w="11074400">
                  <a:extLst>
                    <a:ext uri="{9D8B030D-6E8A-4147-A177-3AD203B41FA5}">
                      <a16:colId xmlns="" xmlns:a16="http://schemas.microsoft.com/office/drawing/2014/main" val="20000"/>
                    </a:ext>
                  </a:extLst>
                </a:gridCol>
              </a:tblGrid>
              <a:tr h="255058">
                <a:tc>
                  <a:txBody>
                    <a:bodyPr/>
                    <a:lstStyle/>
                    <a:p>
                      <a:r>
                        <a:rPr lang="fr-FR" sz="1200" u="sng" dirty="0">
                          <a:solidFill>
                            <a:schemeClr val="tx1"/>
                          </a:solidFill>
                        </a:rPr>
                        <a:t>Les contrôles</a:t>
                      </a:r>
                      <a:r>
                        <a:rPr lang="fr-FR" sz="1200" u="sng" baseline="0" dirty="0">
                          <a:solidFill>
                            <a:schemeClr val="tx1"/>
                          </a:solidFill>
                        </a:rPr>
                        <a:t> </a:t>
                      </a:r>
                      <a:endParaRPr lang="fr-FR" sz="1200" u="sng"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55058">
                <a:tc>
                  <a:txBody>
                    <a:bodyPr/>
                    <a:lstStyle/>
                    <a:p>
                      <a:r>
                        <a:rPr lang="fr-FR" sz="1200" b="1" dirty="0">
                          <a:solidFill>
                            <a:schemeClr val="tx1"/>
                          </a:solidFill>
                        </a:rPr>
                        <a:t>Date de naissance / Vous êtes : </a:t>
                      </a:r>
                      <a:r>
                        <a:rPr lang="fr-FR" sz="1200" b="0" dirty="0">
                          <a:solidFill>
                            <a:schemeClr val="tx1"/>
                          </a:solidFill>
                        </a:rPr>
                        <a:t>En tant que</a:t>
                      </a:r>
                      <a:r>
                        <a:rPr lang="fr-FR" sz="1200" b="0" baseline="0" dirty="0">
                          <a:solidFill>
                            <a:schemeClr val="tx1"/>
                          </a:solidFill>
                        </a:rPr>
                        <a:t> personne mineur ou majeur avec une incapacité, vous pouvez souscrire au contrat [Digital Vie] par l’intermédiaire de nos Conseillers en Gestion de Patrimoine. 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endParaRPr lang="fr-FR" sz="1200"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55058">
                <a:tc>
                  <a:txBody>
                    <a:bodyPr/>
                    <a:lstStyle/>
                    <a:p>
                      <a:r>
                        <a:rPr lang="fr-FR" sz="1200" b="1" dirty="0"/>
                        <a:t>Pays de nationalité :</a:t>
                      </a:r>
                      <a:r>
                        <a:rPr lang="fr-FR" sz="1200" b="1" baseline="0" dirty="0"/>
                        <a:t> </a:t>
                      </a:r>
                      <a:r>
                        <a:rPr lang="fr-FR" sz="1200" b="0" baseline="0" dirty="0"/>
                        <a:t>En tant que ressortissant étranger, </a:t>
                      </a:r>
                      <a:r>
                        <a:rPr lang="fr-FR" sz="1200" b="0" baseline="0" dirty="0">
                          <a:solidFill>
                            <a:schemeClr val="tx1"/>
                          </a:solidFill>
                        </a:rPr>
                        <a:t>vous pouvez souscrire au contrat [Digital Vie] par l’intermédiaire de nos Conseillers en Gestion de Patrimoine.</a:t>
                      </a:r>
                    </a:p>
                    <a:p>
                      <a:r>
                        <a:rPr lang="fr-FR" sz="1200" b="0" baseline="0" dirty="0">
                          <a:solidFill>
                            <a:schemeClr val="tx1"/>
                          </a:solidFill>
                        </a:rPr>
                        <a:t>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55058">
                <a:tc>
                  <a:txBody>
                    <a:bodyPr/>
                    <a:lstStyle/>
                    <a:p>
                      <a:r>
                        <a:rPr lang="fr-FR" sz="1200" b="1" dirty="0">
                          <a:solidFill>
                            <a:schemeClr val="tx1"/>
                          </a:solidFill>
                        </a:rPr>
                        <a:t>Pays de résidence fiscale : </a:t>
                      </a:r>
                      <a:r>
                        <a:rPr lang="fr-FR" sz="1200" b="0" dirty="0">
                          <a:solidFill>
                            <a:schemeClr val="tx1"/>
                          </a:solidFill>
                        </a:rPr>
                        <a:t>En</a:t>
                      </a:r>
                      <a:r>
                        <a:rPr lang="fr-FR" sz="1200" b="0" baseline="0" dirty="0">
                          <a:solidFill>
                            <a:schemeClr val="tx1"/>
                          </a:solidFill>
                        </a:rPr>
                        <a:t> tant que</a:t>
                      </a:r>
                      <a:r>
                        <a:rPr lang="fr-FR" sz="1200" b="0" dirty="0">
                          <a:solidFill>
                            <a:schemeClr val="tx1"/>
                          </a:solidFill>
                        </a:rPr>
                        <a:t> non résident</a:t>
                      </a:r>
                      <a:r>
                        <a:rPr lang="fr-FR" sz="1200" b="0" baseline="0" dirty="0">
                          <a:solidFill>
                            <a:schemeClr val="tx1"/>
                          </a:solidFill>
                        </a:rPr>
                        <a:t> fiscal français, vous pouvez souscrire au contrat [Digital Vie] par l’intermédiaire de nos Conseillers en Gestion de Patrimoine.</a:t>
                      </a:r>
                    </a:p>
                    <a:p>
                      <a:r>
                        <a:rPr lang="fr-FR" sz="1200" b="0" baseline="0" dirty="0">
                          <a:solidFill>
                            <a:schemeClr val="tx1"/>
                          </a:solidFill>
                        </a:rPr>
                        <a:t>Ils sont à votre disposition pour vous accompagner.</a:t>
                      </a:r>
                    </a:p>
                    <a:p>
                      <a:pPr marL="1439863" indent="0"/>
                      <a:r>
                        <a:rPr lang="fr-FR" sz="1200" baseline="0" dirty="0">
                          <a:solidFill>
                            <a:schemeClr val="tx1"/>
                          </a:solidFill>
                        </a:rPr>
                        <a:t>téléphone au 01 44 77 12 14 (appel non surtaxé),</a:t>
                      </a:r>
                    </a:p>
                    <a:p>
                      <a:pPr marL="1439863" indent="0"/>
                      <a:r>
                        <a:rPr lang="fr-FR" sz="1200" baseline="0" dirty="0">
                          <a:solidFill>
                            <a:schemeClr val="tx1"/>
                          </a:solidFill>
                        </a:rPr>
                        <a:t>email à l’adresse information@altaprofits.fr, ou sur</a:t>
                      </a:r>
                    </a:p>
                    <a:p>
                      <a:pPr marL="1439863" indent="0"/>
                      <a:r>
                        <a:rPr lang="fr-FR" sz="1200" baseline="0" dirty="0">
                          <a:solidFill>
                            <a:schemeClr val="tx1"/>
                          </a:solidFill>
                        </a:rPr>
                        <a:t>rendez-vous dans nos bureaux à l’adresse 17 rue de la Paix 75002 Paris.</a:t>
                      </a:r>
                    </a:p>
                    <a:p>
                      <a:endParaRPr lang="fr-FR" sz="1200" b="0" baseline="0" dirty="0">
                        <a:solidFill>
                          <a:schemeClr val="tx1"/>
                        </a:solidFill>
                      </a:endParaRPr>
                    </a:p>
                    <a:p>
                      <a:endParaRPr lang="fr-FR" sz="1200" b="0"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pic>
        <p:nvPicPr>
          <p:cNvPr id="7" name="Image 6"/>
          <p:cNvPicPr>
            <a:picLocks noChangeAspect="1"/>
          </p:cNvPicPr>
          <p:nvPr/>
        </p:nvPicPr>
        <p:blipFill>
          <a:blip r:embed="rId2"/>
          <a:stretch>
            <a:fillRect/>
          </a:stretch>
        </p:blipFill>
        <p:spPr>
          <a:xfrm>
            <a:off x="1197158" y="1145001"/>
            <a:ext cx="670618" cy="707197"/>
          </a:xfrm>
          <a:prstGeom prst="rect">
            <a:avLst/>
          </a:prstGeom>
        </p:spPr>
      </p:pic>
      <p:pic>
        <p:nvPicPr>
          <p:cNvPr id="8" name="Image 7"/>
          <p:cNvPicPr>
            <a:picLocks noChangeAspect="1"/>
          </p:cNvPicPr>
          <p:nvPr/>
        </p:nvPicPr>
        <p:blipFill>
          <a:blip r:embed="rId2"/>
          <a:stretch>
            <a:fillRect/>
          </a:stretch>
        </p:blipFill>
        <p:spPr>
          <a:xfrm>
            <a:off x="1197158" y="3529906"/>
            <a:ext cx="670618" cy="707197"/>
          </a:xfrm>
          <a:prstGeom prst="rect">
            <a:avLst/>
          </a:prstGeom>
        </p:spPr>
      </p:pic>
      <p:pic>
        <p:nvPicPr>
          <p:cNvPr id="2" name="Image 1"/>
          <p:cNvPicPr>
            <a:picLocks noChangeAspect="1"/>
          </p:cNvPicPr>
          <p:nvPr/>
        </p:nvPicPr>
        <p:blipFill>
          <a:blip r:embed="rId2"/>
          <a:stretch>
            <a:fillRect/>
          </a:stretch>
        </p:blipFill>
        <p:spPr>
          <a:xfrm>
            <a:off x="1197158" y="2337453"/>
            <a:ext cx="670618" cy="707197"/>
          </a:xfrm>
          <a:prstGeom prst="rect">
            <a:avLst/>
          </a:prstGeom>
        </p:spPr>
      </p:pic>
      <p:sp>
        <p:nvSpPr>
          <p:cNvPr id="9" name="Rectangle 8">
            <a:extLst>
              <a:ext uri="{FF2B5EF4-FFF2-40B4-BE49-F238E27FC236}">
                <a16:creationId xmlns="" xmlns:a16="http://schemas.microsoft.com/office/drawing/2014/main" id="{68D96EA6-D4B1-48B6-AFD1-4A780BC50117}"/>
              </a:ext>
            </a:extLst>
          </p:cNvPr>
          <p:cNvSpPr/>
          <p:nvPr/>
        </p:nvSpPr>
        <p:spPr>
          <a:xfrm>
            <a:off x="501906" y="4568197"/>
            <a:ext cx="11326027" cy="2308324"/>
          </a:xfrm>
          <a:prstGeom prst="rect">
            <a:avLst/>
          </a:prstGeom>
          <a:noFill/>
        </p:spPr>
        <p:txBody>
          <a:bodyPr wrap="square" lIns="91440" tIns="45720" rIns="91440" bIns="45720">
            <a:spAutoFit/>
          </a:bodyPr>
          <a:lstStyle/>
          <a:p>
            <a:pPr algn="ctr"/>
            <a:r>
              <a:rPr lang="fr-FR" sz="4800" b="1" cap="none" spc="0" dirty="0">
                <a:ln w="22225">
                  <a:solidFill>
                    <a:schemeClr val="accent2"/>
                  </a:solidFill>
                  <a:prstDash val="solid"/>
                </a:ln>
                <a:solidFill>
                  <a:schemeClr val="accent2">
                    <a:lumMod val="40000"/>
                    <a:lumOff val="60000"/>
                  </a:schemeClr>
                </a:solidFill>
                <a:effectLst/>
              </a:rPr>
              <a:t>NOK </a:t>
            </a:r>
            <a:r>
              <a:rPr lang="fr-FR" sz="4800" b="1" cap="none" spc="0" dirty="0" smtClean="0">
                <a:ln w="22225">
                  <a:solidFill>
                    <a:schemeClr val="accent2"/>
                  </a:solidFill>
                  <a:prstDash val="solid"/>
                </a:ln>
                <a:solidFill>
                  <a:schemeClr val="accent2">
                    <a:lumMod val="40000"/>
                    <a:lumOff val="60000"/>
                  </a:schemeClr>
                </a:solidFill>
                <a:effectLst/>
              </a:rPr>
              <a:t>: Ne pas répliquer les </a:t>
            </a:r>
            <a:r>
              <a:rPr lang="fr-FR" sz="4800" b="1" cap="none" spc="0" dirty="0" err="1" smtClean="0">
                <a:ln w="22225">
                  <a:solidFill>
                    <a:schemeClr val="accent2"/>
                  </a:solidFill>
                  <a:prstDash val="solid"/>
                </a:ln>
                <a:solidFill>
                  <a:schemeClr val="accent2">
                    <a:lumMod val="40000"/>
                    <a:lumOff val="60000"/>
                  </a:schemeClr>
                </a:solidFill>
                <a:effectLst/>
              </a:rPr>
              <a:t>coords</a:t>
            </a:r>
            <a:r>
              <a:rPr lang="fr-FR" sz="4800" b="1" cap="none" spc="0" dirty="0" smtClean="0">
                <a:ln w="22225">
                  <a:solidFill>
                    <a:schemeClr val="accent2"/>
                  </a:solidFill>
                  <a:prstDash val="solid"/>
                </a:ln>
                <a:solidFill>
                  <a:schemeClr val="accent2">
                    <a:lumMod val="40000"/>
                    <a:lumOff val="60000"/>
                  </a:schemeClr>
                </a:solidFill>
                <a:effectLst/>
              </a:rPr>
              <a:t>, tchat et appel déjà proposés par la barre de </a:t>
            </a:r>
            <a:r>
              <a:rPr lang="fr-FR" sz="4800" b="1" cap="none" spc="0" dirty="0" err="1" smtClean="0">
                <a:ln w="22225">
                  <a:solidFill>
                    <a:schemeClr val="accent2"/>
                  </a:solidFill>
                  <a:prstDash val="solid"/>
                </a:ln>
                <a:solidFill>
                  <a:schemeClr val="accent2">
                    <a:lumMod val="40000"/>
                    <a:lumOff val="60000"/>
                  </a:schemeClr>
                </a:solidFill>
                <a:effectLst/>
              </a:rPr>
              <a:t>callToAction</a:t>
            </a:r>
            <a:endParaRPr lang="fr-FR" sz="4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4698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t>ODJ</a:t>
            </a:r>
          </a:p>
        </p:txBody>
      </p:sp>
      <p:sp>
        <p:nvSpPr>
          <p:cNvPr id="3" name="Espace réservé du contenu 2"/>
          <p:cNvSpPr>
            <a:spLocks noGrp="1"/>
          </p:cNvSpPr>
          <p:nvPr>
            <p:ph idx="1"/>
          </p:nvPr>
        </p:nvSpPr>
        <p:spPr/>
        <p:txBody>
          <a:bodyPr/>
          <a:lstStyle/>
          <a:p>
            <a:r>
              <a:rPr lang="fr-FR" dirty="0"/>
              <a:t>Présentation de l’étape « signature » </a:t>
            </a:r>
          </a:p>
          <a:p>
            <a:r>
              <a:rPr lang="fr-FR" dirty="0"/>
              <a:t>Validation des étapes du tunnel</a:t>
            </a:r>
          </a:p>
          <a:p>
            <a:r>
              <a:rPr lang="fr-FR" dirty="0"/>
              <a:t>Point sur l’avancement du projet</a:t>
            </a:r>
          </a:p>
          <a:p>
            <a:r>
              <a:rPr lang="fr-FR" dirty="0"/>
              <a:t>Fin d’atelier</a:t>
            </a:r>
          </a:p>
          <a:p>
            <a:pPr lvl="1"/>
            <a:r>
              <a:rPr lang="fr-FR" dirty="0"/>
              <a:t>Conclusion </a:t>
            </a:r>
          </a:p>
          <a:p>
            <a:pPr lvl="1"/>
            <a:r>
              <a:rPr lang="fr-FR" dirty="0"/>
              <a:t>Définition des prochaines étapes</a:t>
            </a:r>
          </a:p>
        </p:txBody>
      </p:sp>
    </p:spTree>
    <p:extLst>
      <p:ext uri="{BB962C8B-B14F-4D97-AF65-F5344CB8AC3E}">
        <p14:creationId xmlns:p14="http://schemas.microsoft.com/office/powerpoint/2010/main" val="3012720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48D44A2-E58D-445C-B74C-439B6F5B5E40}"/>
              </a:ext>
            </a:extLst>
          </p:cNvPr>
          <p:cNvSpPr>
            <a:spLocks noGrp="1"/>
          </p:cNvSpPr>
          <p:nvPr>
            <p:ph type="title"/>
          </p:nvPr>
        </p:nvSpPr>
        <p:spPr>
          <a:xfrm>
            <a:off x="838200" y="2033061"/>
            <a:ext cx="10515600" cy="1325563"/>
          </a:xfrm>
        </p:spPr>
        <p:txBody>
          <a:bodyPr/>
          <a:lstStyle/>
          <a:p>
            <a:pPr algn="ctr"/>
            <a:r>
              <a:rPr lang="fr-FR" dirty="0"/>
              <a:t>Etape 1.2 bis</a:t>
            </a:r>
            <a:br>
              <a:rPr lang="fr-FR" dirty="0"/>
            </a:br>
            <a:r>
              <a:rPr lang="fr-FR" dirty="0"/>
              <a:t>Envoi de l’email d’entrée en relation</a:t>
            </a:r>
          </a:p>
        </p:txBody>
      </p:sp>
      <p:sp>
        <p:nvSpPr>
          <p:cNvPr id="3" name="Espace réservé du contenu 2">
            <a:extLst>
              <a:ext uri="{FF2B5EF4-FFF2-40B4-BE49-F238E27FC236}">
                <a16:creationId xmlns="" xmlns:a16="http://schemas.microsoft.com/office/drawing/2014/main" id="{83B94495-1617-4981-9271-9A05C6C87566}"/>
              </a:ext>
            </a:extLst>
          </p:cNvPr>
          <p:cNvSpPr>
            <a:spLocks noGrp="1"/>
          </p:cNvSpPr>
          <p:nvPr>
            <p:ph idx="1"/>
          </p:nvPr>
        </p:nvSpPr>
        <p:spPr>
          <a:xfrm>
            <a:off x="838200" y="3493561"/>
            <a:ext cx="10515600" cy="4351338"/>
          </a:xfrm>
        </p:spPr>
        <p:txBody>
          <a:bodyPr>
            <a:normAutofit/>
          </a:bodyPr>
          <a:lstStyle/>
          <a:p>
            <a:pPr marL="0" indent="0">
              <a:buNone/>
            </a:pPr>
            <a:r>
              <a:rPr lang="fr-FR" sz="2000" dirty="0"/>
              <a:t>Documentation relative à votre demande de souscription à Digital Vie</a:t>
            </a:r>
          </a:p>
          <a:p>
            <a:pPr marL="171450" indent="-171450"/>
            <a:r>
              <a:rPr lang="fr-FR" sz="1400" dirty="0"/>
              <a:t>Présentation Altaprofits</a:t>
            </a:r>
          </a:p>
          <a:p>
            <a:pPr marL="171450" indent="-171450"/>
            <a:r>
              <a:rPr lang="fr-FR" sz="1400" dirty="0"/>
              <a:t>CGU SE</a:t>
            </a:r>
          </a:p>
          <a:p>
            <a:pPr marL="171450" indent="-171450"/>
            <a:r>
              <a:rPr lang="fr-FR" sz="1400" dirty="0"/>
              <a:t>CG + liste supports</a:t>
            </a:r>
          </a:p>
          <a:p>
            <a:pPr marL="171450" indent="-171450"/>
            <a:r>
              <a:rPr lang="fr-FR" sz="1400" dirty="0"/>
              <a:t>MTO</a:t>
            </a:r>
          </a:p>
          <a:p>
            <a:pPr marL="0" indent="0">
              <a:buNone/>
            </a:pPr>
            <a:endParaRPr lang="fr-FR" sz="2000" dirty="0"/>
          </a:p>
          <a:p>
            <a:pPr marL="0" indent="0">
              <a:buNone/>
            </a:pPr>
            <a:endParaRPr lang="fr-FR" sz="2000" dirty="0"/>
          </a:p>
        </p:txBody>
      </p:sp>
      <p:sp>
        <p:nvSpPr>
          <p:cNvPr id="4" name="Rectangle 3">
            <a:extLst>
              <a:ext uri="{FF2B5EF4-FFF2-40B4-BE49-F238E27FC236}">
                <a16:creationId xmlns="" xmlns:a16="http://schemas.microsoft.com/office/drawing/2014/main" id="{0AC4A49F-0EB4-4F29-B548-84A557B76AF7}"/>
              </a:ext>
            </a:extLst>
          </p:cNvPr>
          <p:cNvSpPr/>
          <p:nvPr/>
        </p:nvSpPr>
        <p:spPr>
          <a:xfrm rot="21167666">
            <a:off x="4686092" y="3327588"/>
            <a:ext cx="7878573" cy="3416320"/>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ce n’est pas une étape mais une action simultanée</a:t>
            </a:r>
          </a:p>
        </p:txBody>
      </p:sp>
    </p:spTree>
    <p:extLst>
      <p:ext uri="{BB962C8B-B14F-4D97-AF65-F5344CB8AC3E}">
        <p14:creationId xmlns:p14="http://schemas.microsoft.com/office/powerpoint/2010/main" val="3961003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278595"/>
            <a:ext cx="10515600" cy="1325563"/>
          </a:xfrm>
        </p:spPr>
        <p:txBody>
          <a:bodyPr/>
          <a:lstStyle/>
          <a:p>
            <a:pPr algn="ctr"/>
            <a:r>
              <a:rPr lang="fr-FR" dirty="0"/>
              <a:t>1.3 </a:t>
            </a:r>
            <a:br>
              <a:rPr lang="fr-FR" dirty="0"/>
            </a:br>
            <a:r>
              <a:rPr lang="fr-FR" dirty="0"/>
              <a:t>KYC</a:t>
            </a:r>
          </a:p>
        </p:txBody>
      </p:sp>
    </p:spTree>
    <p:extLst>
      <p:ext uri="{BB962C8B-B14F-4D97-AF65-F5344CB8AC3E}">
        <p14:creationId xmlns:p14="http://schemas.microsoft.com/office/powerpoint/2010/main" val="369588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736728"/>
            <a:ext cx="10515600" cy="1325563"/>
          </a:xfrm>
        </p:spPr>
        <p:txBody>
          <a:bodyPr/>
          <a:lstStyle/>
          <a:p>
            <a:pPr algn="ctr"/>
            <a:r>
              <a:rPr lang="fr-FR" dirty="0"/>
              <a:t>1.4 </a:t>
            </a:r>
            <a:br>
              <a:rPr lang="fr-FR" dirty="0"/>
            </a:br>
            <a:r>
              <a:rPr lang="fr-FR" dirty="0"/>
              <a:t>Résultat du KYC</a:t>
            </a:r>
          </a:p>
        </p:txBody>
      </p:sp>
      <p:sp>
        <p:nvSpPr>
          <p:cNvPr id="4" name="ZoneTexte 3"/>
          <p:cNvSpPr txBox="1"/>
          <p:nvPr/>
        </p:nvSpPr>
        <p:spPr>
          <a:xfrm>
            <a:off x="1811867" y="3716870"/>
            <a:ext cx="8568266" cy="923330"/>
          </a:xfrm>
          <a:prstGeom prst="rect">
            <a:avLst/>
          </a:prstGeom>
          <a:noFill/>
        </p:spPr>
        <p:txBody>
          <a:bodyPr wrap="square" rtlCol="0">
            <a:spAutoFit/>
          </a:bodyPr>
          <a:lstStyle/>
          <a:p>
            <a:pPr marL="285750" indent="-285750">
              <a:buFont typeface="Arial" panose="020B0604020202020204" pitchFamily="34" charset="0"/>
              <a:buChar char="•"/>
            </a:pPr>
            <a:r>
              <a:rPr lang="fr-FR" dirty="0"/>
              <a:t>DPI</a:t>
            </a:r>
          </a:p>
          <a:p>
            <a:pPr marL="285750" indent="-285750">
              <a:buFont typeface="Arial" panose="020B0604020202020204" pitchFamily="34" charset="0"/>
              <a:buChar char="•"/>
            </a:pPr>
            <a:r>
              <a:rPr lang="fr-FR" dirty="0"/>
              <a:t>Projet (objectif, horizon de placement)</a:t>
            </a:r>
          </a:p>
          <a:p>
            <a:pPr marL="285750" indent="-285750">
              <a:buFont typeface="Arial" panose="020B0604020202020204" pitchFamily="34" charset="0"/>
              <a:buChar char="•"/>
            </a:pPr>
            <a:r>
              <a:rPr lang="fr-FR" dirty="0"/>
              <a:t>Conseil sur le choix du contrat</a:t>
            </a:r>
          </a:p>
        </p:txBody>
      </p:sp>
      <p:sp>
        <p:nvSpPr>
          <p:cNvPr id="5" name="ZoneTexte 4"/>
          <p:cNvSpPr txBox="1"/>
          <p:nvPr/>
        </p:nvSpPr>
        <p:spPr>
          <a:xfrm>
            <a:off x="2345266" y="5012267"/>
            <a:ext cx="4986867" cy="923330"/>
          </a:xfrm>
          <a:prstGeom prst="rect">
            <a:avLst/>
          </a:prstGeom>
          <a:noFill/>
        </p:spPr>
        <p:txBody>
          <a:bodyPr wrap="square" rtlCol="0">
            <a:spAutoFit/>
          </a:bodyPr>
          <a:lstStyle/>
          <a:p>
            <a:r>
              <a:rPr lang="fr-FR" dirty="0"/>
              <a:t>Vérifier que le contrat choisis par le client correspond au conseil fourni.</a:t>
            </a:r>
          </a:p>
          <a:p>
            <a:r>
              <a:rPr lang="fr-FR" dirty="0"/>
              <a:t>Le client peut choisir le suivre le conseil </a:t>
            </a:r>
          </a:p>
        </p:txBody>
      </p:sp>
    </p:spTree>
    <p:extLst>
      <p:ext uri="{BB962C8B-B14F-4D97-AF65-F5344CB8AC3E}">
        <p14:creationId xmlns:p14="http://schemas.microsoft.com/office/powerpoint/2010/main" val="246211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Etape 2.1</a:t>
            </a:r>
            <a:br>
              <a:rPr lang="fr-FR" dirty="0"/>
            </a:br>
            <a:r>
              <a:rPr lang="fr-FR" dirty="0"/>
              <a:t>Votre versement</a:t>
            </a:r>
          </a:p>
        </p:txBody>
      </p:sp>
      <p:sp>
        <p:nvSpPr>
          <p:cNvPr id="3" name="Espace réservé du contenu 2"/>
          <p:cNvSpPr>
            <a:spLocks noGrp="1"/>
          </p:cNvSpPr>
          <p:nvPr>
            <p:ph idx="1"/>
          </p:nvPr>
        </p:nvSpPr>
        <p:spPr/>
        <p:txBody>
          <a:bodyPr/>
          <a:lstStyle/>
          <a:p>
            <a:pPr marL="0" indent="0">
              <a:buNone/>
            </a:pPr>
            <a:r>
              <a:rPr lang="fr-FR" sz="1800" dirty="0"/>
              <a:t>Voulez vous réaliser ce versement dans le cadre d’un projet ?</a:t>
            </a:r>
          </a:p>
          <a:p>
            <a:r>
              <a:rPr lang="fr-FR" sz="1800" dirty="0"/>
              <a:t>Oui : cf gestion assistée par projet (si oui, cf profilage)</a:t>
            </a:r>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r>
              <a:rPr lang="fr-FR" sz="1800" dirty="0"/>
              <a:t>Non : souscription hors projet</a:t>
            </a:r>
          </a:p>
          <a:p>
            <a:pPr marL="0" indent="0">
              <a:buNone/>
            </a:pPr>
            <a:endParaRPr lang="fr-FR" dirty="0"/>
          </a:p>
        </p:txBody>
      </p:sp>
      <p:pic>
        <p:nvPicPr>
          <p:cNvPr id="4" name="Image 3"/>
          <p:cNvPicPr>
            <a:picLocks noChangeAspect="1"/>
          </p:cNvPicPr>
          <p:nvPr/>
        </p:nvPicPr>
        <p:blipFill>
          <a:blip r:embed="rId2"/>
          <a:stretch>
            <a:fillRect/>
          </a:stretch>
        </p:blipFill>
        <p:spPr>
          <a:xfrm>
            <a:off x="762909" y="2499956"/>
            <a:ext cx="5846640" cy="2302781"/>
          </a:xfrm>
          <a:prstGeom prst="rect">
            <a:avLst/>
          </a:prstGeom>
        </p:spPr>
      </p:pic>
      <p:pic>
        <p:nvPicPr>
          <p:cNvPr id="5" name="Image 4"/>
          <p:cNvPicPr>
            <a:picLocks noChangeAspect="1"/>
          </p:cNvPicPr>
          <p:nvPr/>
        </p:nvPicPr>
        <p:blipFill>
          <a:blip r:embed="rId3"/>
          <a:stretch>
            <a:fillRect/>
          </a:stretch>
        </p:blipFill>
        <p:spPr>
          <a:xfrm>
            <a:off x="6842462" y="2234591"/>
            <a:ext cx="4511338" cy="2833510"/>
          </a:xfrm>
          <a:prstGeom prst="rect">
            <a:avLst/>
          </a:prstGeom>
        </p:spPr>
      </p:pic>
    </p:spTree>
    <p:extLst>
      <p:ext uri="{BB962C8B-B14F-4D97-AF65-F5344CB8AC3E}">
        <p14:creationId xmlns:p14="http://schemas.microsoft.com/office/powerpoint/2010/main" val="188396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2067" y="2354792"/>
            <a:ext cx="10515600" cy="1325563"/>
          </a:xfrm>
        </p:spPr>
        <p:txBody>
          <a:bodyPr>
            <a:normAutofit fontScale="90000"/>
          </a:bodyPr>
          <a:lstStyle/>
          <a:p>
            <a:pPr algn="ctr"/>
            <a:r>
              <a:rPr lang="fr-FR" dirty="0"/>
              <a:t>Etape 2.1</a:t>
            </a:r>
            <a:br>
              <a:rPr lang="fr-FR" dirty="0"/>
            </a:br>
            <a:r>
              <a:rPr lang="fr-FR" dirty="0"/>
              <a:t>Versement initial</a:t>
            </a:r>
            <a:br>
              <a:rPr lang="fr-FR" dirty="0"/>
            </a:br>
            <a:r>
              <a:rPr lang="fr-FR" dirty="0"/>
              <a:t>VLP ou RPP</a:t>
            </a:r>
            <a:br>
              <a:rPr lang="fr-FR" dirty="0"/>
            </a:br>
            <a:r>
              <a:rPr lang="fr-FR" dirty="0"/>
              <a:t>Transfert</a:t>
            </a:r>
            <a:br>
              <a:rPr lang="fr-FR" dirty="0"/>
            </a:br>
            <a:r>
              <a:rPr lang="fr-FR" dirty="0"/>
              <a:t>(hors projet)</a:t>
            </a:r>
          </a:p>
        </p:txBody>
      </p:sp>
    </p:spTree>
    <p:extLst>
      <p:ext uri="{BB962C8B-B14F-4D97-AF65-F5344CB8AC3E}">
        <p14:creationId xmlns:p14="http://schemas.microsoft.com/office/powerpoint/2010/main" val="141366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2739862411"/>
              </p:ext>
            </p:extLst>
          </p:nvPr>
        </p:nvGraphicFramePr>
        <p:xfrm>
          <a:off x="152402" y="939801"/>
          <a:ext cx="11909211" cy="6023373"/>
        </p:xfrm>
        <a:graphic>
          <a:graphicData uri="http://schemas.openxmlformats.org/drawingml/2006/table">
            <a:tbl>
              <a:tblPr firstRow="1" bandRow="1">
                <a:tableStyleId>{5C22544A-7EE6-4342-B048-85BDC9FD1C3A}</a:tableStyleId>
              </a:tblPr>
              <a:tblGrid>
                <a:gridCol w="1803398">
                  <a:extLst>
                    <a:ext uri="{9D8B030D-6E8A-4147-A177-3AD203B41FA5}">
                      <a16:colId xmlns="" xmlns:a16="http://schemas.microsoft.com/office/drawing/2014/main" val="20000"/>
                    </a:ext>
                  </a:extLst>
                </a:gridCol>
                <a:gridCol w="943827">
                  <a:extLst>
                    <a:ext uri="{9D8B030D-6E8A-4147-A177-3AD203B41FA5}">
                      <a16:colId xmlns="" xmlns:a16="http://schemas.microsoft.com/office/drawing/2014/main" val="20001"/>
                    </a:ext>
                  </a:extLst>
                </a:gridCol>
                <a:gridCol w="2883106">
                  <a:extLst>
                    <a:ext uri="{9D8B030D-6E8A-4147-A177-3AD203B41FA5}">
                      <a16:colId xmlns="" xmlns:a16="http://schemas.microsoft.com/office/drawing/2014/main" val="20002"/>
                    </a:ext>
                  </a:extLst>
                </a:gridCol>
                <a:gridCol w="325120">
                  <a:extLst>
                    <a:ext uri="{9D8B030D-6E8A-4147-A177-3AD203B41FA5}">
                      <a16:colId xmlns="" xmlns:a16="http://schemas.microsoft.com/office/drawing/2014/main" val="20003"/>
                    </a:ext>
                  </a:extLst>
                </a:gridCol>
                <a:gridCol w="5953760">
                  <a:extLst>
                    <a:ext uri="{9D8B030D-6E8A-4147-A177-3AD203B41FA5}">
                      <a16:colId xmlns="" xmlns:a16="http://schemas.microsoft.com/office/drawing/2014/main" val="20004"/>
                    </a:ext>
                  </a:extLst>
                </a:gridCol>
              </a:tblGrid>
              <a:tr h="361310">
                <a:tc gridSpan="5">
                  <a:txBody>
                    <a:bodyPr/>
                    <a:lstStyle/>
                    <a:p>
                      <a:pPr marL="285750" indent="-285750">
                        <a:buFont typeface="Wingdings" panose="05000000000000000000" pitchFamily="2" charset="2"/>
                        <a:buChar char="q"/>
                      </a:pPr>
                      <a:r>
                        <a:rPr lang="fr-FR" sz="1800" dirty="0">
                          <a:solidFill>
                            <a:schemeClr val="bg1"/>
                          </a:solidFill>
                        </a:rPr>
                        <a:t>Votre versement initial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0"/>
                  </a:ext>
                </a:extLst>
              </a:tr>
              <a:tr h="504844">
                <a:tc gridSpan="2">
                  <a:txBody>
                    <a:bodyPr/>
                    <a:lstStyle/>
                    <a:p>
                      <a:r>
                        <a:rPr lang="fr-FR" dirty="0">
                          <a:solidFill>
                            <a:schemeClr val="tx1"/>
                          </a:solidFill>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___________________€</a:t>
                      </a:r>
                    </a:p>
                    <a:p>
                      <a:pPr algn="l"/>
                      <a:r>
                        <a:rPr lang="fr-FR" sz="1400" b="0" i="1" dirty="0">
                          <a:solidFill>
                            <a:schemeClr val="accent2"/>
                          </a:solidFill>
                        </a:rPr>
                        <a:t>Champs pré rempli</a:t>
                      </a:r>
                      <a:r>
                        <a:rPr lang="fr-FR" sz="1400" b="0" i="1" baseline="0" dirty="0">
                          <a:solidFill>
                            <a:schemeClr val="accent2"/>
                          </a:solidFill>
                        </a:rPr>
                        <a:t> (cf profilage)</a:t>
                      </a:r>
                      <a:endParaRPr lang="fr-FR" sz="1400" b="0" i="1"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1"/>
                  </a:ext>
                </a:extLst>
              </a:tr>
              <a:tr h="361310">
                <a:tc gridSpan="5">
                  <a:txBody>
                    <a:bodyPr/>
                    <a:lstStyle/>
                    <a:p>
                      <a:pPr marL="285750" indent="-285750">
                        <a:buFont typeface="Wingdings" panose="05000000000000000000" pitchFamily="2" charset="2"/>
                        <a:buChar char="q"/>
                      </a:pPr>
                      <a:r>
                        <a:rPr lang="fr-FR" sz="1800" b="1" dirty="0">
                          <a:solidFill>
                            <a:schemeClr val="bg1"/>
                          </a:solidFill>
                        </a:rPr>
                        <a:t>Vos versements libres programmés </a:t>
                      </a:r>
                      <a:r>
                        <a:rPr lang="fr-FR" sz="1400" b="0" i="1" dirty="0">
                          <a:solidFill>
                            <a:schemeClr val="accent2"/>
                          </a:solidFill>
                        </a:rPr>
                        <a:t>(ouvert par défaut)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2"/>
                  </a:ext>
                </a:extLst>
              </a:tr>
              <a:tr h="890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Périodicité :</a:t>
                      </a:r>
                    </a:p>
                    <a:p>
                      <a:endParaRPr lang="fr-FR"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a:ln>
                            <a:noFill/>
                          </a:ln>
                          <a:solidFill>
                            <a:srgbClr val="4472C4"/>
                          </a:solidFill>
                          <a:effectLst/>
                          <a:uLnTx/>
                          <a:uFillTx/>
                          <a:latin typeface="+mn-lt"/>
                          <a:ea typeface="+mn-ea"/>
                          <a:cs typeface="+mn-cs"/>
                        </a:rPr>
                        <a:t>Mensuelle/</a:t>
                      </a:r>
                      <a:r>
                        <a:rPr kumimoji="0" lang="fr-FR" sz="1200" b="0" i="1" u="none" strike="noStrike" kern="1200" cap="none" spc="0" normalizeH="0" baseline="0" noProof="0" dirty="0">
                          <a:ln>
                            <a:noFill/>
                          </a:ln>
                          <a:solidFill>
                            <a:prstClr val="black"/>
                          </a:solidFill>
                          <a:effectLst/>
                          <a:uLnTx/>
                          <a:uFillTx/>
                          <a:latin typeface="+mn-lt"/>
                          <a:ea typeface="+mn-ea"/>
                          <a:cs typeface="+mn-cs"/>
                        </a:rPr>
                        <a:t>Trimestrielle/Semestrielle/Annuelle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a:ln>
                            <a:noFill/>
                          </a:ln>
                          <a:solidFill>
                            <a:srgbClr val="ED7D31"/>
                          </a:solidFill>
                          <a:effectLst/>
                          <a:uLnTx/>
                          <a:uFillTx/>
                          <a:latin typeface="+mn-lt"/>
                          <a:ea typeface="+mn-ea"/>
                          <a:cs typeface="+mn-cs"/>
                        </a:rPr>
                        <a:t>Champs pré rempli en cas de VLP mensuels (cf profilage)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1" u="none" strike="noStrike" kern="1200" cap="none" spc="0" normalizeH="0" baseline="0" noProof="0" dirty="0">
                        <a:ln>
                          <a:noFill/>
                        </a:ln>
                        <a:solidFill>
                          <a:srgbClr val="ED7D3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56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mn-lt"/>
                          <a:ea typeface="+mn-ea"/>
                          <a:cs typeface="+mn-cs"/>
                        </a:rPr>
                        <a:t>_____</a:t>
                      </a:r>
                      <a:r>
                        <a:rPr kumimoji="0" lang="fr-FR" sz="1200" b="0" i="1" u="none" strike="noStrike" kern="1200" cap="none" spc="0" normalizeH="0" baseline="0" noProof="0" dirty="0">
                          <a:ln>
                            <a:noFill/>
                          </a:ln>
                          <a:solidFill>
                            <a:srgbClr val="4472C4"/>
                          </a:solidFill>
                          <a:effectLst/>
                          <a:uLnTx/>
                          <a:uFillTx/>
                          <a:latin typeface="+mn-lt"/>
                          <a:ea typeface="+mn-ea"/>
                          <a:cs typeface="+mn-cs"/>
                        </a:rPr>
                        <a:t>25€ minimum</a:t>
                      </a:r>
                      <a:r>
                        <a:rPr kumimoji="0" lang="fr-FR" sz="1800" b="0" i="0" u="none" strike="noStrike" kern="1200" cap="none" spc="0" normalizeH="0" baseline="0" noProof="0" dirty="0">
                          <a:ln>
                            <a:noFill/>
                          </a:ln>
                          <a:solidFill>
                            <a:prstClr val="black"/>
                          </a:solidFill>
                          <a:effectLst/>
                          <a:uLnTx/>
                          <a:uFillTx/>
                          <a:latin typeface="+mn-lt"/>
                          <a:ea typeface="+mn-ea"/>
                          <a:cs typeface="+mn-cs"/>
                        </a:rPr>
                        <a:t>_____________</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fr-FR" sz="1200" dirty="0"/>
                        <a:t>Box</a:t>
                      </a:r>
                      <a:r>
                        <a:rPr lang="fr-FR" sz="1200" baseline="0" dirty="0"/>
                        <a:t> information s’ouvre si le montant est inférieur au seuil minimum. Mettre message : « Les versements libres programmés sont accessibles dès 25€/mois, 75€/trimestre, 150€/semestre et 300€/an. »</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772114">
                <a:tc>
                  <a:txBody>
                    <a:bodyPr/>
                    <a:lstStyle/>
                    <a:p>
                      <a:r>
                        <a:rPr lang="fr-FR" sz="1400" dirty="0"/>
                        <a:t>Revalorisation annuelle du 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Oui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Non</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r>
                        <a:rPr lang="fr-FR" sz="1200" dirty="0"/>
                        <a:t>Le montant de vos versements programmés seront réajustés</a:t>
                      </a:r>
                      <a:r>
                        <a:rPr lang="fr-FR" sz="1200" baseline="0" dirty="0"/>
                        <a:t> automatiquement chaque année selon un indice communiqué annuellement.</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61310">
                <a:tc gridSpan="5">
                  <a:txBody>
                    <a:bodyPr/>
                    <a:lstStyle/>
                    <a:p>
                      <a:pPr marL="285750" indent="-285750">
                        <a:buFont typeface="Wingdings" panose="05000000000000000000" pitchFamily="2" charset="2"/>
                        <a:buChar char="q"/>
                      </a:pPr>
                      <a:r>
                        <a:rPr lang="fr-FR" sz="1800" b="1" dirty="0">
                          <a:solidFill>
                            <a:schemeClr val="bg1"/>
                          </a:solidFill>
                        </a:rPr>
                        <a:t>Vos rachats partiels programmés </a:t>
                      </a:r>
                      <a:r>
                        <a:rPr lang="fr-FR" sz="1400" b="0" i="1" dirty="0">
                          <a:solidFill>
                            <a:schemeClr val="accent2"/>
                          </a:solidFill>
                        </a:rPr>
                        <a:t>(possible</a:t>
                      </a:r>
                      <a:r>
                        <a:rPr lang="fr-FR" sz="1400" b="0" i="1" baseline="0" dirty="0">
                          <a:solidFill>
                            <a:schemeClr val="accent2"/>
                          </a:solidFill>
                        </a:rPr>
                        <a:t> si pas de VLP) (fermé par défaut)</a:t>
                      </a:r>
                      <a:endParaRPr lang="fr-FR" sz="1400" b="0" i="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6"/>
                  </a:ext>
                </a:extLst>
              </a:tr>
              <a:tr h="506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Périodicité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a:ln>
                            <a:noFill/>
                          </a:ln>
                          <a:solidFill>
                            <a:schemeClr val="accent1"/>
                          </a:solidFill>
                          <a:effectLst/>
                          <a:uLnTx/>
                          <a:uFillTx/>
                          <a:latin typeface="+mn-lt"/>
                          <a:ea typeface="+mn-ea"/>
                          <a:cs typeface="+mn-cs"/>
                        </a:rPr>
                        <a:t>Mensuelle/</a:t>
                      </a:r>
                      <a:r>
                        <a:rPr kumimoji="0" lang="fr-FR" sz="1200" b="0" i="1" u="none" strike="noStrike" kern="1200" cap="none" spc="0" normalizeH="0" baseline="0" noProof="0" dirty="0">
                          <a:ln>
                            <a:noFill/>
                          </a:ln>
                          <a:solidFill>
                            <a:schemeClr val="tx1"/>
                          </a:solidFill>
                          <a:effectLst/>
                          <a:uLnTx/>
                          <a:uFillTx/>
                          <a:latin typeface="+mn-lt"/>
                          <a:ea typeface="+mn-ea"/>
                          <a:cs typeface="+mn-cs"/>
                        </a:rPr>
                        <a:t>Tr</a:t>
                      </a:r>
                      <a:r>
                        <a:rPr kumimoji="0" lang="fr-FR" sz="1200" b="0" i="1" u="none" strike="noStrike" kern="1200" cap="none" spc="0" normalizeH="0" baseline="0" noProof="0" dirty="0">
                          <a:ln>
                            <a:noFill/>
                          </a:ln>
                          <a:solidFill>
                            <a:prstClr val="black"/>
                          </a:solidFill>
                          <a:effectLst/>
                          <a:uLnTx/>
                          <a:uFillTx/>
                          <a:latin typeface="+mn-lt"/>
                          <a:ea typeface="+mn-ea"/>
                          <a:cs typeface="+mn-cs"/>
                        </a:rPr>
                        <a:t>imestrielle/Semestrielle/Annuelle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361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fr-FR" sz="1400" i="1" dirty="0"/>
                        <a:t>_____</a:t>
                      </a:r>
                      <a:r>
                        <a:rPr lang="fr-FR" sz="1200" i="1" dirty="0">
                          <a:solidFill>
                            <a:schemeClr val="accent1"/>
                          </a:solidFill>
                        </a:rPr>
                        <a:t>25€ minimum</a:t>
                      </a:r>
                      <a:r>
                        <a:rPr lang="fr-FR" sz="1400" i="1" dirty="0"/>
                        <a:t>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fr-FR" sz="1200" dirty="0"/>
                        <a:t>idem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1158171">
                <a:tc>
                  <a:txBody>
                    <a:bodyPr/>
                    <a:lstStyle/>
                    <a:p>
                      <a:r>
                        <a:rPr lang="fr-FR" sz="1400" dirty="0"/>
                        <a:t>Fiscalité des rachats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buFont typeface="Wingdings" panose="05000000000000000000" pitchFamily="2" charset="2"/>
                        <a:buChar char="q"/>
                      </a:pPr>
                      <a:r>
                        <a:rPr lang="fr-FR" sz="1400" dirty="0"/>
                        <a:t>Déclaration sur le revenu</a:t>
                      </a:r>
                    </a:p>
                    <a:p>
                      <a:pPr marL="285750" indent="-285750">
                        <a:buFont typeface="Wingdings" panose="05000000000000000000" pitchFamily="2" charset="2"/>
                        <a:buChar char="q"/>
                      </a:pPr>
                      <a:r>
                        <a:rPr lang="fr-FR" sz="1400" dirty="0"/>
                        <a:t>Prélèvement forfaitaire libératoire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85750" indent="-285750">
                        <a:buFont typeface="Arial" panose="020B0604020202020204" pitchFamily="34" charset="0"/>
                        <a:buChar char="•"/>
                        <a:tabLst/>
                      </a:pPr>
                      <a:r>
                        <a:rPr lang="fr-FR" sz="1200" dirty="0"/>
                        <a:t>Les gains </a:t>
                      </a:r>
                      <a:r>
                        <a:rPr lang="fr-FR" sz="1200" baseline="0" dirty="0"/>
                        <a:t>seront imposables au barème progressif de l’impôt sur le revenu. La déclaration et paiement de l’impôt s’effectueront par vos soins l’année suivante.</a:t>
                      </a:r>
                    </a:p>
                    <a:p>
                      <a:pPr marL="285750" indent="-285750">
                        <a:buFont typeface="Arial" panose="020B0604020202020204" pitchFamily="34" charset="0"/>
                        <a:buChar char="•"/>
                      </a:pPr>
                      <a:r>
                        <a:rPr lang="fr-FR" sz="1200" baseline="0" dirty="0"/>
                        <a:t>Les gains seront imposables au prélèvement forfaitaire libératoire (dégressif suivante l’âge du contrat). L’impôt forfaitaire sera prélevé lors du rachat par l’assureur et la déclaration sera faite par vos soins l’année suivante.</a:t>
                      </a:r>
                    </a:p>
                    <a:p>
                      <a:pPr marL="285750" indent="-285750">
                        <a:buFont typeface="Arial" panose="020B0604020202020204" pitchFamily="34" charset="0"/>
                        <a:buChar char="•"/>
                      </a:pPr>
                      <a:endParaRPr lang="fr-FR" sz="1200" baseline="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4092344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333500" y="581025"/>
            <a:ext cx="9525000" cy="5695950"/>
          </a:xfrm>
          <a:prstGeom prst="rect">
            <a:avLst/>
          </a:prstGeom>
        </p:spPr>
      </p:pic>
    </p:spTree>
    <p:extLst>
      <p:ext uri="{BB962C8B-B14F-4D97-AF65-F5344CB8AC3E}">
        <p14:creationId xmlns:p14="http://schemas.microsoft.com/office/powerpoint/2010/main" val="3756003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515533" y="83160"/>
            <a:ext cx="9012237" cy="6774840"/>
          </a:xfrm>
          <a:prstGeom prst="rect">
            <a:avLst/>
          </a:prstGeom>
        </p:spPr>
      </p:pic>
    </p:spTree>
    <p:extLst>
      <p:ext uri="{BB962C8B-B14F-4D97-AF65-F5344CB8AC3E}">
        <p14:creationId xmlns:p14="http://schemas.microsoft.com/office/powerpoint/2010/main" val="238276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1736725"/>
            <a:ext cx="10515600" cy="1325563"/>
          </a:xfrm>
        </p:spPr>
        <p:txBody>
          <a:bodyPr>
            <a:normAutofit/>
          </a:bodyPr>
          <a:lstStyle/>
          <a:p>
            <a:pPr algn="ctr"/>
            <a:r>
              <a:rPr lang="fr-FR" dirty="0"/>
              <a:t>Etape 2.2 </a:t>
            </a:r>
            <a:br>
              <a:rPr lang="fr-FR" dirty="0"/>
            </a:br>
            <a:r>
              <a:rPr lang="fr-FR" dirty="0"/>
              <a:t>Répartition versement initial (hors projet)</a:t>
            </a:r>
          </a:p>
        </p:txBody>
      </p:sp>
      <p:sp>
        <p:nvSpPr>
          <p:cNvPr id="6" name="ZoneTexte 5"/>
          <p:cNvSpPr txBox="1"/>
          <p:nvPr/>
        </p:nvSpPr>
        <p:spPr>
          <a:xfrm>
            <a:off x="2319867" y="4301067"/>
            <a:ext cx="8238066" cy="646331"/>
          </a:xfrm>
          <a:prstGeom prst="rect">
            <a:avLst/>
          </a:prstGeom>
          <a:noFill/>
        </p:spPr>
        <p:txBody>
          <a:bodyPr wrap="square" rtlCol="0">
            <a:spAutoFit/>
          </a:bodyPr>
          <a:lstStyle/>
          <a:p>
            <a:r>
              <a:rPr lang="fr-FR" dirty="0"/>
              <a:t>Choix du mode de gestion puis celui des univers investissement</a:t>
            </a:r>
          </a:p>
          <a:p>
            <a:r>
              <a:rPr lang="fr-FR" dirty="0"/>
              <a:t>Affichage dynamique</a:t>
            </a:r>
          </a:p>
        </p:txBody>
      </p:sp>
    </p:spTree>
    <p:extLst>
      <p:ext uri="{BB962C8B-B14F-4D97-AF65-F5344CB8AC3E}">
        <p14:creationId xmlns:p14="http://schemas.microsoft.com/office/powerpoint/2010/main" val="2488069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195511958"/>
              </p:ext>
            </p:extLst>
          </p:nvPr>
        </p:nvGraphicFramePr>
        <p:xfrm>
          <a:off x="275166" y="1749955"/>
          <a:ext cx="11641668" cy="4033520"/>
        </p:xfrm>
        <a:graphic>
          <a:graphicData uri="http://schemas.openxmlformats.org/drawingml/2006/table">
            <a:tbl>
              <a:tblPr firstRow="1" bandRow="1">
                <a:tableStyleId>{5C22544A-7EE6-4342-B048-85BDC9FD1C3A}</a:tableStyleId>
              </a:tblPr>
              <a:tblGrid>
                <a:gridCol w="11641668">
                  <a:extLst>
                    <a:ext uri="{9D8B030D-6E8A-4147-A177-3AD203B41FA5}">
                      <a16:colId xmlns="" xmlns:a16="http://schemas.microsoft.com/office/drawing/2014/main" val="20000"/>
                    </a:ext>
                  </a:extLst>
                </a:gridCol>
              </a:tblGrid>
              <a:tr h="370840">
                <a:tc>
                  <a:txBody>
                    <a:bodyPr/>
                    <a:lstStyle/>
                    <a:p>
                      <a:r>
                        <a:rPr lang="fr-FR" sz="1800" b="0" i="1" u="sng" dirty="0">
                          <a:solidFill>
                            <a:schemeClr val="accent2"/>
                          </a:solidFill>
                        </a:rPr>
                        <a:t>1. Choix du mode de gestion</a:t>
                      </a:r>
                    </a:p>
                    <a:p>
                      <a:endParaRPr lang="fr-FR" sz="1800" b="0" dirty="0">
                        <a:solidFill>
                          <a:schemeClr val="tx1"/>
                        </a:solidFill>
                      </a:endParaRPr>
                    </a:p>
                    <a:p>
                      <a:r>
                        <a:rPr lang="fr-FR" sz="1800" b="0" dirty="0">
                          <a:solidFill>
                            <a:schemeClr val="tx1"/>
                          </a:solidFill>
                        </a:rPr>
                        <a:t>Nous vous proposons de choisir un </a:t>
                      </a:r>
                      <a:r>
                        <a:rPr lang="fr-FR" sz="1800" b="1" dirty="0">
                          <a:solidFill>
                            <a:schemeClr val="tx1"/>
                          </a:solidFill>
                        </a:rPr>
                        <a:t>mode de gestion </a:t>
                      </a:r>
                      <a:r>
                        <a:rPr lang="fr-FR" sz="1800" b="0" dirty="0">
                          <a:solidFill>
                            <a:schemeClr val="tx1"/>
                          </a:solidFill>
                        </a:rPr>
                        <a:t>afin de pouvoir</a:t>
                      </a:r>
                      <a:r>
                        <a:rPr lang="fr-FR" sz="1800" b="0" baseline="0" dirty="0">
                          <a:solidFill>
                            <a:schemeClr val="tx1"/>
                          </a:solidFill>
                        </a:rPr>
                        <a:t> répartir par la suite votre versement initial :</a:t>
                      </a:r>
                    </a:p>
                    <a:p>
                      <a:endParaRPr lang="fr-FR" sz="18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800" b="1" i="0" u="none" strike="noStrike" kern="1200" cap="none" spc="0" normalizeH="0" baseline="0" noProof="0" dirty="0">
                          <a:ln>
                            <a:noFill/>
                          </a:ln>
                          <a:solidFill>
                            <a:schemeClr val="bg1"/>
                          </a:solidFill>
                          <a:effectLst/>
                          <a:uLnTx/>
                          <a:uFillTx/>
                          <a:latin typeface="+mn-lt"/>
                          <a:ea typeface="+mn-ea"/>
                          <a:cs typeface="+mn-cs"/>
                        </a:rPr>
                        <a:t>Gestion libre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1"/>
                  </a:ext>
                </a:extLst>
              </a:tr>
              <a:tr h="370840">
                <a:tc>
                  <a:txBody>
                    <a:bodyPr/>
                    <a:lstStyle/>
                    <a:p>
                      <a:r>
                        <a:rPr lang="fr-FR" sz="1800" dirty="0">
                          <a:solidFill>
                            <a:schemeClr val="tx1"/>
                          </a:solidFill>
                        </a:rPr>
                        <a:t>Gérez vous-même votre épargne</a:t>
                      </a:r>
                      <a:r>
                        <a:rPr lang="fr-FR" sz="1800" baseline="0" dirty="0">
                          <a:solidFill>
                            <a:schemeClr val="tx1"/>
                          </a:solidFill>
                        </a:rPr>
                        <a:t> en choisissant parmi une gamme diversifiée des supports d’investissement (OPC, ETF, SCI, SCPI…) adaptés à votre projet. </a:t>
                      </a:r>
                      <a:r>
                        <a:rPr lang="fr-FR" sz="1800" dirty="0">
                          <a:solidFill>
                            <a:schemeClr val="tx1"/>
                          </a:solidFill>
                        </a:rPr>
                        <a:t>A tout moment nos Conseillers</a:t>
                      </a:r>
                      <a:r>
                        <a:rPr lang="fr-FR" sz="1800" baseline="0" dirty="0">
                          <a:solidFill>
                            <a:schemeClr val="tx1"/>
                          </a:solidFill>
                        </a:rPr>
                        <a:t> </a:t>
                      </a:r>
                      <a:r>
                        <a:rPr lang="fr-FR" sz="1800" dirty="0">
                          <a:solidFill>
                            <a:schemeClr val="tx1"/>
                          </a:solidFill>
                        </a:rPr>
                        <a:t>sont à votre disposition pour</a:t>
                      </a:r>
                      <a:r>
                        <a:rPr lang="fr-FR" sz="1800" baseline="0" dirty="0">
                          <a:solidFill>
                            <a:schemeClr val="tx1"/>
                          </a:solidFill>
                        </a:rPr>
                        <a:t> vous accompagner. </a:t>
                      </a:r>
                      <a:r>
                        <a:rPr lang="fr-FR" dirty="0"/>
                        <a:t>La gestion Libre vous permet de choisir librement les Fonds (appelés aussi supports en unité de compte) sur lesquels investir parmi ceux de notre sélection. C'est aussi vous qui pilotez votre investissement au quotidien en toute autonomie.</a:t>
                      </a:r>
                      <a:endParaRPr lang="fr-FR" sz="1800" baseline="0" dirty="0">
                        <a:solidFill>
                          <a:schemeClr val="tx1"/>
                        </a:solidFill>
                      </a:endParaRPr>
                    </a:p>
                    <a:p>
                      <a:endParaRPr lang="fr-FR" sz="1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800" b="1" i="0" u="none" strike="noStrike" kern="1200" cap="none" spc="0" normalizeH="0" baseline="0" noProof="0" dirty="0">
                          <a:ln>
                            <a:noFill/>
                          </a:ln>
                          <a:solidFill>
                            <a:schemeClr val="bg1"/>
                          </a:solidFill>
                          <a:effectLst/>
                          <a:uLnTx/>
                          <a:uFillTx/>
                          <a:latin typeface="+mn-lt"/>
                          <a:ea typeface="+mn-ea"/>
                          <a:cs typeface="+mn-cs"/>
                        </a:rPr>
                        <a:t>Gestion pilotée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3"/>
                  </a:ext>
                </a:extLst>
              </a:tr>
              <a:tr h="370840">
                <a:tc>
                  <a:txBody>
                    <a:bodyPr/>
                    <a:lstStyle/>
                    <a:p>
                      <a:r>
                        <a:rPr lang="fr-FR" sz="1800" b="0" dirty="0"/>
                        <a:t>Confiez la gestion (</a:t>
                      </a:r>
                      <a:r>
                        <a:rPr lang="fr-FR" dirty="0"/>
                        <a:t>choix d'investissement)</a:t>
                      </a:r>
                      <a:r>
                        <a:rPr lang="fr-FR" sz="1800" b="0" dirty="0"/>
                        <a:t> de votre épargne</a:t>
                      </a:r>
                      <a:r>
                        <a:rPr lang="fr-FR" sz="1800" b="0" baseline="0" dirty="0"/>
                        <a:t> </a:t>
                      </a:r>
                      <a:r>
                        <a:rPr lang="fr-FR" sz="1800" b="0" dirty="0"/>
                        <a:t>à un expert. Vous</a:t>
                      </a:r>
                      <a:r>
                        <a:rPr lang="fr-FR" sz="1800" b="0" baseline="0" dirty="0"/>
                        <a:t> bénéficierez</a:t>
                      </a:r>
                      <a:r>
                        <a:rPr lang="fr-FR" sz="1800" b="0" dirty="0"/>
                        <a:t> ainsi de l'expertise</a:t>
                      </a:r>
                      <a:r>
                        <a:rPr lang="fr-FR" sz="1800" b="0" baseline="0" dirty="0"/>
                        <a:t> en gestion de portefeuille </a:t>
                      </a:r>
                      <a:r>
                        <a:rPr lang="fr-FR" sz="1800" b="0" dirty="0"/>
                        <a:t>de Lazard Frères Gestion</a:t>
                      </a:r>
                      <a:r>
                        <a:rPr lang="fr-FR" sz="1800" b="0" baseline="0" dirty="0"/>
                        <a:t> et/ou</a:t>
                      </a:r>
                      <a:r>
                        <a:rPr lang="fr-FR" sz="1800" b="0" dirty="0"/>
                        <a:t> </a:t>
                      </a:r>
                      <a:r>
                        <a:rPr lang="fr-FR" sz="1800" b="0" dirty="0" err="1"/>
                        <a:t>Lyxor</a:t>
                      </a:r>
                      <a:r>
                        <a:rPr lang="fr-FR" sz="1800" b="0" dirty="0"/>
                        <a:t> Asset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3" name="ZoneTexte 2"/>
          <p:cNvSpPr txBox="1"/>
          <p:nvPr/>
        </p:nvSpPr>
        <p:spPr>
          <a:xfrm>
            <a:off x="2666288" y="5870961"/>
            <a:ext cx="7118647" cy="923330"/>
          </a:xfrm>
          <a:prstGeom prst="rect">
            <a:avLst/>
          </a:prstGeom>
          <a:noFill/>
        </p:spPr>
        <p:txBody>
          <a:bodyPr wrap="square" rtlCol="0">
            <a:spAutoFit/>
          </a:bodyPr>
          <a:lstStyle/>
          <a:p>
            <a:pPr marL="285750" indent="-285750">
              <a:buFont typeface="Arial" panose="020B0604020202020204" pitchFamily="34" charset="0"/>
              <a:buChar char="•"/>
            </a:pPr>
            <a:r>
              <a:rPr lang="fr-FR" dirty="0"/>
              <a:t>Modifier le montant du Versement</a:t>
            </a:r>
          </a:p>
          <a:p>
            <a:pPr marL="285750" indent="-285750">
              <a:buFont typeface="Arial" panose="020B0604020202020204" pitchFamily="34" charset="0"/>
              <a:buChar char="•"/>
            </a:pPr>
            <a:r>
              <a:rPr lang="fr-FR" dirty="0"/>
              <a:t>vous pouvez passer d'un mode de gestion à l'autre ou d'un mandat à l'autre gratuitement et à tout moment.</a:t>
            </a:r>
          </a:p>
        </p:txBody>
      </p:sp>
    </p:spTree>
    <p:extLst>
      <p:ext uri="{BB962C8B-B14F-4D97-AF65-F5344CB8AC3E}">
        <p14:creationId xmlns:p14="http://schemas.microsoft.com/office/powerpoint/2010/main" val="354027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888061" y="3171259"/>
            <a:ext cx="1764178" cy="2179876"/>
          </a:xfrm>
          <a:prstGeom prst="rect">
            <a:avLst/>
          </a:prstGeom>
          <a:ln>
            <a:noFill/>
          </a:ln>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Rectangle 60"/>
          <p:cNvSpPr/>
          <p:nvPr/>
        </p:nvSpPr>
        <p:spPr>
          <a:xfrm>
            <a:off x="2888061" y="5452533"/>
            <a:ext cx="1764178" cy="1027398"/>
          </a:xfrm>
          <a:prstGeom prst="rect">
            <a:avLst/>
          </a:prstGeom>
          <a:ln>
            <a:noFill/>
          </a:ln>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2" name="Titre 1"/>
          <p:cNvSpPr txBox="1">
            <a:spLocks/>
          </p:cNvSpPr>
          <p:nvPr/>
        </p:nvSpPr>
        <p:spPr>
          <a:xfrm>
            <a:off x="880731" y="-138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prstClr val="black"/>
                </a:solidFill>
              </a:rPr>
              <a:t>Etapes de souscription / Projets </a:t>
            </a:r>
          </a:p>
        </p:txBody>
      </p:sp>
      <p:cxnSp>
        <p:nvCxnSpPr>
          <p:cNvPr id="3" name="Connecteur droit avec flèche 2"/>
          <p:cNvCxnSpPr>
            <a:cxnSpLocks/>
          </p:cNvCxnSpPr>
          <p:nvPr/>
        </p:nvCxnSpPr>
        <p:spPr>
          <a:xfrm>
            <a:off x="1406171" y="2404857"/>
            <a:ext cx="10396269" cy="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ZoneTexte 3"/>
          <p:cNvSpPr txBox="1"/>
          <p:nvPr/>
        </p:nvSpPr>
        <p:spPr>
          <a:xfrm>
            <a:off x="-96138" y="1971415"/>
            <a:ext cx="461665" cy="929439"/>
          </a:xfrm>
          <a:prstGeom prst="rect">
            <a:avLst/>
          </a:prstGeom>
          <a:noFill/>
        </p:spPr>
        <p:txBody>
          <a:bodyPr vert="vert270" wrap="square" rtlCol="0">
            <a:spAutoFit/>
          </a:bodyPr>
          <a:lstStyle/>
          <a:p>
            <a:r>
              <a:rPr lang="fr-FR" i="1" dirty="0">
                <a:solidFill>
                  <a:srgbClr val="0070C0"/>
                </a:solidFill>
              </a:rPr>
              <a:t>Prospect</a:t>
            </a:r>
          </a:p>
        </p:txBody>
      </p:sp>
      <p:cxnSp>
        <p:nvCxnSpPr>
          <p:cNvPr id="5" name="Connecteur droit 4"/>
          <p:cNvCxnSpPr/>
          <p:nvPr/>
        </p:nvCxnSpPr>
        <p:spPr>
          <a:xfrm flipH="1">
            <a:off x="1285698" y="1311702"/>
            <a:ext cx="19470" cy="4247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9127448" y="1492789"/>
            <a:ext cx="0" cy="42466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09887" y="2457811"/>
            <a:ext cx="1349983" cy="8496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Profilage</a:t>
            </a:r>
          </a:p>
          <a:p>
            <a:pPr algn="ctr"/>
            <a:r>
              <a:rPr lang="fr-FR" sz="1000" i="1" dirty="0">
                <a:solidFill>
                  <a:srgbClr val="5B9BD5"/>
                </a:solidFill>
              </a:rPr>
              <a:t>brancher la gestion assistée</a:t>
            </a:r>
          </a:p>
        </p:txBody>
      </p:sp>
      <p:sp>
        <p:nvSpPr>
          <p:cNvPr id="8" name="Rectangle 7"/>
          <p:cNvSpPr/>
          <p:nvPr/>
        </p:nvSpPr>
        <p:spPr>
          <a:xfrm>
            <a:off x="1407342" y="3346504"/>
            <a:ext cx="1352528" cy="7259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Identification</a:t>
            </a:r>
          </a:p>
          <a:p>
            <a:pPr algn="ctr"/>
            <a:r>
              <a:rPr lang="fr-FR" sz="1000" i="1" dirty="0">
                <a:solidFill>
                  <a:srgbClr val="5B9BD5"/>
                </a:solidFill>
              </a:rPr>
              <a:t>prospect, client</a:t>
            </a:r>
          </a:p>
        </p:txBody>
      </p:sp>
      <p:sp>
        <p:nvSpPr>
          <p:cNvPr id="9" name="Rectangle 8"/>
          <p:cNvSpPr/>
          <p:nvPr/>
        </p:nvSpPr>
        <p:spPr>
          <a:xfrm>
            <a:off x="1406171" y="4614500"/>
            <a:ext cx="1353699" cy="3943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KYC</a:t>
            </a:r>
          </a:p>
        </p:txBody>
      </p:sp>
      <p:sp>
        <p:nvSpPr>
          <p:cNvPr id="10" name="ZoneTexte 9"/>
          <p:cNvSpPr txBox="1"/>
          <p:nvPr/>
        </p:nvSpPr>
        <p:spPr>
          <a:xfrm>
            <a:off x="442216" y="1226493"/>
            <a:ext cx="461665" cy="2438665"/>
          </a:xfrm>
          <a:prstGeom prst="rect">
            <a:avLst/>
          </a:prstGeom>
          <a:noFill/>
        </p:spPr>
        <p:txBody>
          <a:bodyPr vert="vert270" wrap="square" rtlCol="0">
            <a:spAutoFit/>
          </a:bodyPr>
          <a:lstStyle/>
          <a:p>
            <a:pPr algn="ctr"/>
            <a:r>
              <a:rPr lang="fr-FR" dirty="0">
                <a:solidFill>
                  <a:prstClr val="white">
                    <a:lumMod val="65000"/>
                  </a:prstClr>
                </a:solidFill>
              </a:rPr>
              <a:t>POP-UP</a:t>
            </a:r>
          </a:p>
        </p:txBody>
      </p:sp>
      <p:sp>
        <p:nvSpPr>
          <p:cNvPr id="11" name="ZoneTexte 10"/>
          <p:cNvSpPr txBox="1"/>
          <p:nvPr/>
        </p:nvSpPr>
        <p:spPr>
          <a:xfrm>
            <a:off x="1513541" y="4072476"/>
            <a:ext cx="1154483" cy="461665"/>
          </a:xfrm>
          <a:prstGeom prst="rect">
            <a:avLst/>
          </a:prstGeom>
          <a:noFill/>
        </p:spPr>
        <p:txBody>
          <a:bodyPr wrap="non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Entrée en relation </a:t>
            </a:r>
          </a:p>
        </p:txBody>
      </p:sp>
      <p:sp>
        <p:nvSpPr>
          <p:cNvPr id="12" name="Rectangle 11"/>
          <p:cNvSpPr/>
          <p:nvPr/>
        </p:nvSpPr>
        <p:spPr>
          <a:xfrm>
            <a:off x="1417928" y="1767403"/>
            <a:ext cx="1341942" cy="525738"/>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Votre profil</a:t>
            </a:r>
          </a:p>
        </p:txBody>
      </p:sp>
      <p:sp>
        <p:nvSpPr>
          <p:cNvPr id="13" name="Rectangle 12"/>
          <p:cNvSpPr/>
          <p:nvPr/>
        </p:nvSpPr>
        <p:spPr>
          <a:xfrm>
            <a:off x="2967655" y="1766104"/>
            <a:ext cx="1596687"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Votre investissement</a:t>
            </a:r>
          </a:p>
        </p:txBody>
      </p:sp>
      <p:sp>
        <p:nvSpPr>
          <p:cNvPr id="14" name="Rectangle 13"/>
          <p:cNvSpPr/>
          <p:nvPr/>
        </p:nvSpPr>
        <p:spPr>
          <a:xfrm>
            <a:off x="2973706" y="3218985"/>
            <a:ext cx="1587433" cy="7493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Répartition VI</a:t>
            </a:r>
          </a:p>
          <a:p>
            <a:pPr algn="ctr"/>
            <a:r>
              <a:rPr lang="fr-FR" sz="1000" dirty="0">
                <a:solidFill>
                  <a:srgbClr val="5B9BD5"/>
                </a:solidFill>
              </a:rPr>
              <a:t>Choix du mode de gestion puis des univers d’investissement</a:t>
            </a:r>
          </a:p>
        </p:txBody>
      </p:sp>
      <p:sp>
        <p:nvSpPr>
          <p:cNvPr id="15" name="Rectangle 14"/>
          <p:cNvSpPr/>
          <p:nvPr/>
        </p:nvSpPr>
        <p:spPr>
          <a:xfrm>
            <a:off x="2967656" y="2463846"/>
            <a:ext cx="1584156" cy="6408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VI, VLP ou RPP/transfert</a:t>
            </a:r>
          </a:p>
        </p:txBody>
      </p:sp>
      <p:sp>
        <p:nvSpPr>
          <p:cNvPr id="16" name="Rectangle 15"/>
          <p:cNvSpPr/>
          <p:nvPr/>
        </p:nvSpPr>
        <p:spPr>
          <a:xfrm>
            <a:off x="4795069" y="3126363"/>
            <a:ext cx="1542188" cy="5475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Options de protection</a:t>
            </a:r>
          </a:p>
        </p:txBody>
      </p:sp>
      <p:sp>
        <p:nvSpPr>
          <p:cNvPr id="17" name="Rectangle 16"/>
          <p:cNvSpPr/>
          <p:nvPr/>
        </p:nvSpPr>
        <p:spPr>
          <a:xfrm>
            <a:off x="4792583" y="3709490"/>
            <a:ext cx="1544674" cy="4900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Clause bénéficiaire</a:t>
            </a:r>
          </a:p>
        </p:txBody>
      </p:sp>
      <p:sp>
        <p:nvSpPr>
          <p:cNvPr id="19" name="Rectangle 18"/>
          <p:cNvSpPr/>
          <p:nvPr/>
        </p:nvSpPr>
        <p:spPr>
          <a:xfrm>
            <a:off x="6566042" y="1774087"/>
            <a:ext cx="1447377" cy="53125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Votre contrat</a:t>
            </a:r>
          </a:p>
        </p:txBody>
      </p:sp>
      <p:sp>
        <p:nvSpPr>
          <p:cNvPr id="20" name="ZoneTexte 19"/>
          <p:cNvSpPr txBox="1"/>
          <p:nvPr/>
        </p:nvSpPr>
        <p:spPr>
          <a:xfrm>
            <a:off x="8438516" y="1200804"/>
            <a:ext cx="926662" cy="523220"/>
          </a:xfrm>
          <a:prstGeom prst="rect">
            <a:avLst/>
          </a:prstGeom>
          <a:noFill/>
        </p:spPr>
        <p:txBody>
          <a:bodyPr wrap="square" rtlCol="0">
            <a:spAutoFit/>
          </a:bodyPr>
          <a:lstStyle/>
          <a:p>
            <a:r>
              <a:rPr lang="fr-FR" sz="1400" dirty="0">
                <a:solidFill>
                  <a:srgbClr val="ED7D31"/>
                </a:solidFill>
              </a:rPr>
              <a:t>Validation du BS</a:t>
            </a:r>
          </a:p>
        </p:txBody>
      </p:sp>
      <p:sp>
        <p:nvSpPr>
          <p:cNvPr id="21" name="Rectangle 20"/>
          <p:cNvSpPr/>
          <p:nvPr/>
        </p:nvSpPr>
        <p:spPr>
          <a:xfrm>
            <a:off x="4778465" y="1766103"/>
            <a:ext cx="1572900" cy="532893"/>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Vos options et bénéficiaires</a:t>
            </a:r>
          </a:p>
        </p:txBody>
      </p:sp>
      <p:sp>
        <p:nvSpPr>
          <p:cNvPr id="22" name="ZoneTexte 21"/>
          <p:cNvSpPr txBox="1"/>
          <p:nvPr/>
        </p:nvSpPr>
        <p:spPr>
          <a:xfrm>
            <a:off x="11661" y="1061483"/>
            <a:ext cx="855555" cy="307777"/>
          </a:xfrm>
          <a:prstGeom prst="rect">
            <a:avLst/>
          </a:prstGeom>
          <a:noFill/>
        </p:spPr>
        <p:txBody>
          <a:bodyPr wrap="none" rtlCol="0">
            <a:spAutoFit/>
          </a:bodyPr>
          <a:lstStyle/>
          <a:p>
            <a:r>
              <a:rPr lang="fr-FR" sz="1400" dirty="0">
                <a:solidFill>
                  <a:srgbClr val="ED7D31"/>
                </a:solidFill>
              </a:rPr>
              <a:t>Souscrire</a:t>
            </a:r>
          </a:p>
        </p:txBody>
      </p:sp>
      <p:sp>
        <p:nvSpPr>
          <p:cNvPr id="23" name="Ellipse 22"/>
          <p:cNvSpPr/>
          <p:nvPr/>
        </p:nvSpPr>
        <p:spPr>
          <a:xfrm>
            <a:off x="1847424" y="1416226"/>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1</a:t>
            </a:r>
          </a:p>
        </p:txBody>
      </p:sp>
      <p:sp>
        <p:nvSpPr>
          <p:cNvPr id="24" name="Ellipse 23"/>
          <p:cNvSpPr/>
          <p:nvPr/>
        </p:nvSpPr>
        <p:spPr>
          <a:xfrm>
            <a:off x="3561302" y="1406824"/>
            <a:ext cx="396864" cy="326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2</a:t>
            </a:r>
          </a:p>
        </p:txBody>
      </p:sp>
      <p:sp>
        <p:nvSpPr>
          <p:cNvPr id="26" name="Ellipse 25"/>
          <p:cNvSpPr/>
          <p:nvPr/>
        </p:nvSpPr>
        <p:spPr>
          <a:xfrm>
            <a:off x="5319345" y="1416226"/>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3</a:t>
            </a:r>
          </a:p>
        </p:txBody>
      </p:sp>
      <p:sp>
        <p:nvSpPr>
          <p:cNvPr id="27" name="Ellipse 26"/>
          <p:cNvSpPr/>
          <p:nvPr/>
        </p:nvSpPr>
        <p:spPr>
          <a:xfrm>
            <a:off x="7029640" y="1402115"/>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4</a:t>
            </a:r>
          </a:p>
        </p:txBody>
      </p:sp>
      <p:sp>
        <p:nvSpPr>
          <p:cNvPr id="28" name="Rectangle 27"/>
          <p:cNvSpPr/>
          <p:nvPr/>
        </p:nvSpPr>
        <p:spPr>
          <a:xfrm>
            <a:off x="2959644" y="4011454"/>
            <a:ext cx="1613750" cy="7902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Choix des supports du VI </a:t>
            </a:r>
          </a:p>
          <a:p>
            <a:pPr algn="ctr"/>
            <a:r>
              <a:rPr lang="fr-FR" sz="1000" dirty="0">
                <a:solidFill>
                  <a:srgbClr val="5B9BD5"/>
                </a:solidFill>
              </a:rPr>
              <a:t>(hors packs et </a:t>
            </a:r>
            <a:r>
              <a:rPr lang="fr-FR" sz="1000" dirty="0" err="1">
                <a:solidFill>
                  <a:srgbClr val="5B9BD5"/>
                </a:solidFill>
              </a:rPr>
              <a:t>préco</a:t>
            </a:r>
            <a:r>
              <a:rPr lang="fr-FR" sz="1000" dirty="0">
                <a:solidFill>
                  <a:srgbClr val="5B9BD5"/>
                </a:solidFill>
              </a:rPr>
              <a:t>)</a:t>
            </a:r>
          </a:p>
        </p:txBody>
      </p:sp>
      <p:sp>
        <p:nvSpPr>
          <p:cNvPr id="29" name="Rectangle 28"/>
          <p:cNvSpPr/>
          <p:nvPr/>
        </p:nvSpPr>
        <p:spPr>
          <a:xfrm>
            <a:off x="6558733" y="3135556"/>
            <a:ext cx="1445908" cy="3865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Synthèse</a:t>
            </a:r>
          </a:p>
        </p:txBody>
      </p:sp>
      <p:sp>
        <p:nvSpPr>
          <p:cNvPr id="30" name="Rectangle 29"/>
          <p:cNvSpPr/>
          <p:nvPr/>
        </p:nvSpPr>
        <p:spPr>
          <a:xfrm>
            <a:off x="2964637" y="4825535"/>
            <a:ext cx="1606463" cy="469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Synthèse du VI</a:t>
            </a:r>
          </a:p>
        </p:txBody>
      </p:sp>
      <p:sp>
        <p:nvSpPr>
          <p:cNvPr id="31" name="Rectangle 30"/>
          <p:cNvSpPr/>
          <p:nvPr/>
        </p:nvSpPr>
        <p:spPr>
          <a:xfrm>
            <a:off x="4788032" y="2467180"/>
            <a:ext cx="1551409" cy="6140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Options de gestion</a:t>
            </a:r>
          </a:p>
        </p:txBody>
      </p:sp>
      <p:sp>
        <p:nvSpPr>
          <p:cNvPr id="32" name="Rectangle 31"/>
          <p:cNvSpPr/>
          <p:nvPr/>
        </p:nvSpPr>
        <p:spPr>
          <a:xfrm>
            <a:off x="2966666" y="5516100"/>
            <a:ext cx="1599705" cy="5608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VLP ou RPP : choix des supports</a:t>
            </a:r>
          </a:p>
        </p:txBody>
      </p:sp>
      <p:sp>
        <p:nvSpPr>
          <p:cNvPr id="33" name="Rectangle 32"/>
          <p:cNvSpPr/>
          <p:nvPr/>
        </p:nvSpPr>
        <p:spPr>
          <a:xfrm>
            <a:off x="9290415" y="1774568"/>
            <a:ext cx="2368467" cy="509079"/>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Votre signature</a:t>
            </a:r>
          </a:p>
        </p:txBody>
      </p:sp>
      <p:sp>
        <p:nvSpPr>
          <p:cNvPr id="34" name="ZoneTexte 33"/>
          <p:cNvSpPr txBox="1"/>
          <p:nvPr/>
        </p:nvSpPr>
        <p:spPr>
          <a:xfrm>
            <a:off x="11717655" y="1774568"/>
            <a:ext cx="738664" cy="900246"/>
          </a:xfrm>
          <a:prstGeom prst="rect">
            <a:avLst/>
          </a:prstGeom>
          <a:noFill/>
        </p:spPr>
        <p:txBody>
          <a:bodyPr vert="vert270" wrap="square" rtlCol="0">
            <a:spAutoFit/>
          </a:bodyPr>
          <a:lstStyle/>
          <a:p>
            <a:r>
              <a:rPr lang="fr-FR" i="1" dirty="0">
                <a:solidFill>
                  <a:srgbClr val="0070C0"/>
                </a:solidFill>
              </a:rPr>
              <a:t>Client</a:t>
            </a:r>
          </a:p>
          <a:p>
            <a:endParaRPr lang="fr-FR" dirty="0">
              <a:solidFill>
                <a:prstClr val="black"/>
              </a:solidFill>
            </a:endParaRPr>
          </a:p>
        </p:txBody>
      </p:sp>
      <p:sp>
        <p:nvSpPr>
          <p:cNvPr id="35" name="Rectangle 34"/>
          <p:cNvSpPr/>
          <p:nvPr/>
        </p:nvSpPr>
        <p:spPr>
          <a:xfrm>
            <a:off x="9267792" y="3377240"/>
            <a:ext cx="1200066" cy="65713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Pièces justificatives </a:t>
            </a:r>
            <a:r>
              <a:rPr lang="fr-FR" sz="1000" dirty="0">
                <a:solidFill>
                  <a:srgbClr val="5B9BD5"/>
                </a:solidFill>
              </a:rPr>
              <a:t>SE et BS</a:t>
            </a:r>
          </a:p>
        </p:txBody>
      </p:sp>
      <p:graphicFrame>
        <p:nvGraphicFramePr>
          <p:cNvPr id="36" name="Tableau 35"/>
          <p:cNvGraphicFramePr>
            <a:graphicFrameLocks noGrp="1"/>
          </p:cNvGraphicFramePr>
          <p:nvPr>
            <p:extLst>
              <p:ext uri="{D42A27DB-BD31-4B8C-83A1-F6EECF244321}">
                <p14:modId xmlns:p14="http://schemas.microsoft.com/office/powerpoint/2010/main" val="334242333"/>
              </p:ext>
            </p:extLst>
          </p:nvPr>
        </p:nvGraphicFramePr>
        <p:xfrm>
          <a:off x="9276832" y="2472312"/>
          <a:ext cx="2382048" cy="681912"/>
        </p:xfrm>
        <a:graphic>
          <a:graphicData uri="http://schemas.openxmlformats.org/drawingml/2006/table">
            <a:tbl>
              <a:tblPr firstRow="1" bandRow="1">
                <a:tableStyleId>{5C22544A-7EE6-4342-B048-85BDC9FD1C3A}</a:tableStyleId>
              </a:tblPr>
              <a:tblGrid>
                <a:gridCol w="1210774">
                  <a:extLst>
                    <a:ext uri="{9D8B030D-6E8A-4147-A177-3AD203B41FA5}">
                      <a16:colId xmlns="" xmlns:a16="http://schemas.microsoft.com/office/drawing/2014/main" val="20000"/>
                    </a:ext>
                  </a:extLst>
                </a:gridCol>
                <a:gridCol w="1171274">
                  <a:extLst>
                    <a:ext uri="{9D8B030D-6E8A-4147-A177-3AD203B41FA5}">
                      <a16:colId xmlns="" xmlns:a16="http://schemas.microsoft.com/office/drawing/2014/main" val="20001"/>
                    </a:ext>
                  </a:extLst>
                </a:gridCol>
              </a:tblGrid>
              <a:tr h="340956">
                <a:tc gridSpan="2">
                  <a:txBody>
                    <a:bodyPr/>
                    <a:lstStyle/>
                    <a:p>
                      <a:pPr algn="ctr"/>
                      <a:r>
                        <a:rPr lang="fr-FR" sz="1400" b="0" dirty="0">
                          <a:solidFill>
                            <a:schemeClr val="accent1"/>
                          </a:solidFill>
                        </a:rPr>
                        <a:t>Choix  signature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fr-FR"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0"/>
                  </a:ext>
                </a:extLst>
              </a:tr>
              <a:tr h="340956">
                <a:tc>
                  <a:txBody>
                    <a:bodyPr/>
                    <a:lstStyle/>
                    <a:p>
                      <a:pPr algn="ctr"/>
                      <a:r>
                        <a:rPr lang="fr-FR" sz="1400" dirty="0">
                          <a:solidFill>
                            <a:schemeClr val="accent1"/>
                          </a:solidFill>
                        </a:rPr>
                        <a:t>SE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r>
                        <a:rPr lang="fr-FR" sz="1400" dirty="0">
                          <a:solidFill>
                            <a:schemeClr val="accent1"/>
                          </a:solidFill>
                        </a:rPr>
                        <a:t>Courrier</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8" name="Rectangle 37"/>
          <p:cNvSpPr/>
          <p:nvPr/>
        </p:nvSpPr>
        <p:spPr>
          <a:xfrm>
            <a:off x="9267793" y="4680531"/>
            <a:ext cx="1200065" cy="64600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Validation de la signature </a:t>
            </a:r>
            <a:r>
              <a:rPr lang="fr-FR" sz="1000" dirty="0">
                <a:solidFill>
                  <a:srgbClr val="5B9BD5"/>
                </a:solidFill>
              </a:rPr>
              <a:t>code/SMS</a:t>
            </a:r>
          </a:p>
        </p:txBody>
      </p:sp>
      <p:sp>
        <p:nvSpPr>
          <p:cNvPr id="39" name="Rectangle 38"/>
          <p:cNvSpPr/>
          <p:nvPr/>
        </p:nvSpPr>
        <p:spPr>
          <a:xfrm>
            <a:off x="9275077" y="5363556"/>
            <a:ext cx="1194920" cy="48690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Confirmation souscription</a:t>
            </a:r>
          </a:p>
        </p:txBody>
      </p:sp>
      <p:sp>
        <p:nvSpPr>
          <p:cNvPr id="40" name="Rectangle 39"/>
          <p:cNvSpPr/>
          <p:nvPr/>
        </p:nvSpPr>
        <p:spPr>
          <a:xfrm>
            <a:off x="10537180" y="3376802"/>
            <a:ext cx="1366352" cy="126670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Confirmation souscription</a:t>
            </a:r>
          </a:p>
          <a:p>
            <a:pPr algn="ctr"/>
            <a:r>
              <a:rPr lang="fr-FR" sz="1400" dirty="0">
                <a:solidFill>
                  <a:srgbClr val="5B9BD5"/>
                </a:solidFill>
              </a:rPr>
              <a:t>-</a:t>
            </a:r>
          </a:p>
          <a:p>
            <a:pPr algn="ctr"/>
            <a:r>
              <a:rPr lang="fr-FR" sz="1400" dirty="0">
                <a:solidFill>
                  <a:srgbClr val="5B9BD5"/>
                </a:solidFill>
              </a:rPr>
              <a:t>BS pré rempli</a:t>
            </a:r>
          </a:p>
          <a:p>
            <a:pPr algn="ctr"/>
            <a:r>
              <a:rPr lang="fr-FR" sz="1000" dirty="0">
                <a:solidFill>
                  <a:srgbClr val="5B9BD5"/>
                </a:solidFill>
              </a:rPr>
              <a:t>Imprimer, signer, envoyer</a:t>
            </a:r>
          </a:p>
        </p:txBody>
      </p:sp>
      <p:sp>
        <p:nvSpPr>
          <p:cNvPr id="42" name="Accolade ouvrante 41"/>
          <p:cNvSpPr/>
          <p:nvPr/>
        </p:nvSpPr>
        <p:spPr>
          <a:xfrm rot="5400000">
            <a:off x="5106572" y="-2754983"/>
            <a:ext cx="135305" cy="7754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3" name="ZoneTexte 42"/>
          <p:cNvSpPr txBox="1"/>
          <p:nvPr/>
        </p:nvSpPr>
        <p:spPr>
          <a:xfrm>
            <a:off x="4175988" y="656355"/>
            <a:ext cx="2683145" cy="369332"/>
          </a:xfrm>
          <a:prstGeom prst="rect">
            <a:avLst/>
          </a:prstGeom>
          <a:noFill/>
        </p:spPr>
        <p:txBody>
          <a:bodyPr wrap="square" rtlCol="0">
            <a:spAutoFit/>
          </a:bodyPr>
          <a:lstStyle/>
          <a:p>
            <a:r>
              <a:rPr lang="fr-FR" dirty="0">
                <a:solidFill>
                  <a:prstClr val="black"/>
                </a:solidFill>
              </a:rPr>
              <a:t>Tunnel de souscription</a:t>
            </a:r>
          </a:p>
        </p:txBody>
      </p:sp>
      <p:sp>
        <p:nvSpPr>
          <p:cNvPr id="44" name="Accolade ouvrante 43"/>
          <p:cNvSpPr/>
          <p:nvPr/>
        </p:nvSpPr>
        <p:spPr>
          <a:xfrm rot="5400000">
            <a:off x="10304915" y="-146251"/>
            <a:ext cx="176496" cy="25314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5" name="ZoneTexte 44"/>
          <p:cNvSpPr txBox="1"/>
          <p:nvPr/>
        </p:nvSpPr>
        <p:spPr>
          <a:xfrm>
            <a:off x="9290415" y="656355"/>
            <a:ext cx="2683145" cy="369332"/>
          </a:xfrm>
          <a:prstGeom prst="rect">
            <a:avLst/>
          </a:prstGeom>
          <a:noFill/>
        </p:spPr>
        <p:txBody>
          <a:bodyPr wrap="square" rtlCol="0">
            <a:spAutoFit/>
          </a:bodyPr>
          <a:lstStyle/>
          <a:p>
            <a:r>
              <a:rPr lang="fr-FR" dirty="0">
                <a:solidFill>
                  <a:prstClr val="black"/>
                </a:solidFill>
              </a:rPr>
              <a:t>Tunnel de signature</a:t>
            </a:r>
          </a:p>
        </p:txBody>
      </p:sp>
      <p:sp>
        <p:nvSpPr>
          <p:cNvPr id="46" name="ZoneTexte 45"/>
          <p:cNvSpPr txBox="1"/>
          <p:nvPr/>
        </p:nvSpPr>
        <p:spPr>
          <a:xfrm>
            <a:off x="11058877" y="1230900"/>
            <a:ext cx="1200007" cy="523220"/>
          </a:xfrm>
          <a:prstGeom prst="rect">
            <a:avLst/>
          </a:prstGeom>
          <a:noFill/>
        </p:spPr>
        <p:txBody>
          <a:bodyPr wrap="square" rtlCol="0">
            <a:spAutoFit/>
          </a:bodyPr>
          <a:lstStyle/>
          <a:p>
            <a:r>
              <a:rPr lang="fr-FR" sz="1400" dirty="0">
                <a:solidFill>
                  <a:srgbClr val="ED7D31"/>
                </a:solidFill>
              </a:rPr>
              <a:t>Validation de la signature</a:t>
            </a:r>
          </a:p>
        </p:txBody>
      </p:sp>
      <p:cxnSp>
        <p:nvCxnSpPr>
          <p:cNvPr id="47" name="Connecteur droit 46"/>
          <p:cNvCxnSpPr/>
          <p:nvPr/>
        </p:nvCxnSpPr>
        <p:spPr>
          <a:xfrm flipH="1">
            <a:off x="358212" y="1361995"/>
            <a:ext cx="19470" cy="4247655"/>
          </a:xfrm>
          <a:prstGeom prst="line">
            <a:avLst/>
          </a:prstGeom>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6914706" y="3566796"/>
            <a:ext cx="845103" cy="461665"/>
          </a:xfrm>
          <a:prstGeom prst="rect">
            <a:avLst/>
          </a:prstGeom>
          <a:noFill/>
        </p:spPr>
        <p:txBody>
          <a:bodyPr wrap="non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BS non signé</a:t>
            </a:r>
          </a:p>
        </p:txBody>
      </p:sp>
      <p:cxnSp>
        <p:nvCxnSpPr>
          <p:cNvPr id="49" name="Connecteur droit avec flèche 48"/>
          <p:cNvCxnSpPr>
            <a:endCxn id="35" idx="0"/>
          </p:cNvCxnSpPr>
          <p:nvPr/>
        </p:nvCxnSpPr>
        <p:spPr>
          <a:xfrm>
            <a:off x="9867825" y="3154224"/>
            <a:ext cx="0" cy="22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11078517" y="3154224"/>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9267792" y="5887482"/>
            <a:ext cx="1192786" cy="461665"/>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Souscription signée </a:t>
            </a:r>
          </a:p>
        </p:txBody>
      </p:sp>
      <p:sp>
        <p:nvSpPr>
          <p:cNvPr id="52" name="ZoneTexte 51"/>
          <p:cNvSpPr txBox="1"/>
          <p:nvPr/>
        </p:nvSpPr>
        <p:spPr>
          <a:xfrm>
            <a:off x="10631987" y="4656833"/>
            <a:ext cx="1151624" cy="923330"/>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000" dirty="0">
                <a:solidFill>
                  <a:prstClr val="white">
                    <a:lumMod val="65000"/>
                  </a:prstClr>
                </a:solidFill>
              </a:rPr>
              <a:t>Souscription en attente de réception pour validation </a:t>
            </a:r>
          </a:p>
        </p:txBody>
      </p:sp>
      <p:sp>
        <p:nvSpPr>
          <p:cNvPr id="53" name="Rectangle 52"/>
          <p:cNvSpPr/>
          <p:nvPr/>
        </p:nvSpPr>
        <p:spPr>
          <a:xfrm>
            <a:off x="6558733" y="2464192"/>
            <a:ext cx="1437156" cy="6140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Mode de règlement/RIB</a:t>
            </a:r>
          </a:p>
        </p:txBody>
      </p:sp>
      <p:sp>
        <p:nvSpPr>
          <p:cNvPr id="54" name="Rectangle 53"/>
          <p:cNvSpPr/>
          <p:nvPr/>
        </p:nvSpPr>
        <p:spPr>
          <a:xfrm>
            <a:off x="1406171" y="5047832"/>
            <a:ext cx="1353699" cy="113893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rgbClr val="5B9BD5"/>
                </a:solidFill>
              </a:rPr>
              <a:t>Résultat :</a:t>
            </a:r>
          </a:p>
          <a:p>
            <a:pPr marL="285750" indent="-285750">
              <a:buFont typeface="Arial" panose="020B0604020202020204" pitchFamily="34" charset="0"/>
              <a:buChar char="•"/>
            </a:pPr>
            <a:r>
              <a:rPr lang="fr-FR" sz="1400" dirty="0">
                <a:solidFill>
                  <a:srgbClr val="5B9BD5"/>
                </a:solidFill>
              </a:rPr>
              <a:t>DPI</a:t>
            </a:r>
          </a:p>
          <a:p>
            <a:pPr marL="285750" indent="-285750">
              <a:buFont typeface="Arial" panose="020B0604020202020204" pitchFamily="34" charset="0"/>
              <a:buChar char="•"/>
            </a:pPr>
            <a:r>
              <a:rPr lang="fr-FR" sz="1400" dirty="0">
                <a:solidFill>
                  <a:srgbClr val="5B9BD5"/>
                </a:solidFill>
              </a:rPr>
              <a:t>Projet</a:t>
            </a:r>
          </a:p>
          <a:p>
            <a:pPr marL="285750" indent="-285750">
              <a:buFont typeface="Arial" panose="020B0604020202020204" pitchFamily="34" charset="0"/>
              <a:buChar char="•"/>
            </a:pPr>
            <a:r>
              <a:rPr lang="fr-FR" sz="1400" dirty="0">
                <a:solidFill>
                  <a:srgbClr val="5B9BD5"/>
                </a:solidFill>
              </a:rPr>
              <a:t>Choix du contrat</a:t>
            </a:r>
          </a:p>
        </p:txBody>
      </p:sp>
      <p:sp>
        <p:nvSpPr>
          <p:cNvPr id="55" name="Rectangle 54"/>
          <p:cNvSpPr/>
          <p:nvPr/>
        </p:nvSpPr>
        <p:spPr>
          <a:xfrm>
            <a:off x="2976184" y="6543498"/>
            <a:ext cx="1594916" cy="2598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Contrôle</a:t>
            </a:r>
          </a:p>
        </p:txBody>
      </p:sp>
      <p:sp>
        <p:nvSpPr>
          <p:cNvPr id="56" name="Ellipse 55"/>
          <p:cNvSpPr/>
          <p:nvPr/>
        </p:nvSpPr>
        <p:spPr>
          <a:xfrm>
            <a:off x="10314401" y="1404913"/>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5</a:t>
            </a:r>
          </a:p>
        </p:txBody>
      </p:sp>
      <p:sp>
        <p:nvSpPr>
          <p:cNvPr id="59" name="Rectangle 58"/>
          <p:cNvSpPr/>
          <p:nvPr/>
        </p:nvSpPr>
        <p:spPr>
          <a:xfrm>
            <a:off x="2964637" y="6112343"/>
            <a:ext cx="1606463" cy="2927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Synthèse VLP/RPP</a:t>
            </a:r>
          </a:p>
        </p:txBody>
      </p:sp>
      <p:sp>
        <p:nvSpPr>
          <p:cNvPr id="60" name="Rectangle 59"/>
          <p:cNvSpPr/>
          <p:nvPr/>
        </p:nvSpPr>
        <p:spPr>
          <a:xfrm>
            <a:off x="9275073" y="4090016"/>
            <a:ext cx="1192785" cy="55349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Signature BS</a:t>
            </a:r>
          </a:p>
          <a:p>
            <a:pPr algn="ctr"/>
            <a:r>
              <a:rPr lang="fr-FR" sz="1000" dirty="0">
                <a:solidFill>
                  <a:srgbClr val="5B9BD5"/>
                </a:solidFill>
              </a:rPr>
              <a:t>Relecture du BS et des autres docs</a:t>
            </a:r>
          </a:p>
        </p:txBody>
      </p:sp>
    </p:spTree>
    <p:extLst>
      <p:ext uri="{BB962C8B-B14F-4D97-AF65-F5344CB8AC3E}">
        <p14:creationId xmlns:p14="http://schemas.microsoft.com/office/powerpoint/2010/main" val="3034526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147125540"/>
              </p:ext>
            </p:extLst>
          </p:nvPr>
        </p:nvGraphicFramePr>
        <p:xfrm>
          <a:off x="113588" y="87531"/>
          <a:ext cx="11641668" cy="6618133"/>
        </p:xfrm>
        <a:graphic>
          <a:graphicData uri="http://schemas.openxmlformats.org/drawingml/2006/table">
            <a:tbl>
              <a:tblPr firstRow="1" bandRow="1">
                <a:tableStyleId>{5C22544A-7EE6-4342-B048-85BDC9FD1C3A}</a:tableStyleId>
              </a:tblPr>
              <a:tblGrid>
                <a:gridCol w="339339">
                  <a:extLst>
                    <a:ext uri="{9D8B030D-6E8A-4147-A177-3AD203B41FA5}">
                      <a16:colId xmlns="" xmlns:a16="http://schemas.microsoft.com/office/drawing/2014/main" val="20000"/>
                    </a:ext>
                  </a:extLst>
                </a:gridCol>
                <a:gridCol w="3541217">
                  <a:extLst>
                    <a:ext uri="{9D8B030D-6E8A-4147-A177-3AD203B41FA5}">
                      <a16:colId xmlns="" xmlns:a16="http://schemas.microsoft.com/office/drawing/2014/main" val="20001"/>
                    </a:ext>
                  </a:extLst>
                </a:gridCol>
                <a:gridCol w="1940278">
                  <a:extLst>
                    <a:ext uri="{9D8B030D-6E8A-4147-A177-3AD203B41FA5}">
                      <a16:colId xmlns="" xmlns:a16="http://schemas.microsoft.com/office/drawing/2014/main" val="20002"/>
                    </a:ext>
                  </a:extLst>
                </a:gridCol>
                <a:gridCol w="1413933">
                  <a:extLst>
                    <a:ext uri="{9D8B030D-6E8A-4147-A177-3AD203B41FA5}">
                      <a16:colId xmlns="" xmlns:a16="http://schemas.microsoft.com/office/drawing/2014/main" val="20003"/>
                    </a:ext>
                  </a:extLst>
                </a:gridCol>
                <a:gridCol w="526345">
                  <a:extLst>
                    <a:ext uri="{9D8B030D-6E8A-4147-A177-3AD203B41FA5}">
                      <a16:colId xmlns="" xmlns:a16="http://schemas.microsoft.com/office/drawing/2014/main" val="20004"/>
                    </a:ext>
                  </a:extLst>
                </a:gridCol>
                <a:gridCol w="970139">
                  <a:extLst>
                    <a:ext uri="{9D8B030D-6E8A-4147-A177-3AD203B41FA5}">
                      <a16:colId xmlns="" xmlns:a16="http://schemas.microsoft.com/office/drawing/2014/main" val="20005"/>
                    </a:ext>
                  </a:extLst>
                </a:gridCol>
                <a:gridCol w="696383">
                  <a:extLst>
                    <a:ext uri="{9D8B030D-6E8A-4147-A177-3AD203B41FA5}">
                      <a16:colId xmlns="" xmlns:a16="http://schemas.microsoft.com/office/drawing/2014/main" val="20006"/>
                    </a:ext>
                  </a:extLst>
                </a:gridCol>
                <a:gridCol w="273756">
                  <a:extLst>
                    <a:ext uri="{9D8B030D-6E8A-4147-A177-3AD203B41FA5}">
                      <a16:colId xmlns="" xmlns:a16="http://schemas.microsoft.com/office/drawing/2014/main" val="20007"/>
                    </a:ext>
                  </a:extLst>
                </a:gridCol>
                <a:gridCol w="970139">
                  <a:extLst>
                    <a:ext uri="{9D8B030D-6E8A-4147-A177-3AD203B41FA5}">
                      <a16:colId xmlns="" xmlns:a16="http://schemas.microsoft.com/office/drawing/2014/main" val="20008"/>
                    </a:ext>
                  </a:extLst>
                </a:gridCol>
                <a:gridCol w="970139">
                  <a:extLst>
                    <a:ext uri="{9D8B030D-6E8A-4147-A177-3AD203B41FA5}">
                      <a16:colId xmlns="" xmlns:a16="http://schemas.microsoft.com/office/drawing/2014/main" val="20009"/>
                    </a:ext>
                  </a:extLst>
                </a:gridCol>
              </a:tblGrid>
              <a:tr h="228663">
                <a:tc gridSpan="4">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800" b="0" i="1" u="sng" strike="noStrike" kern="1200" cap="none" spc="0" normalizeH="0" baseline="0" noProof="0" dirty="0">
                          <a:ln>
                            <a:noFill/>
                          </a:ln>
                          <a:solidFill>
                            <a:schemeClr val="accent2"/>
                          </a:solidFill>
                          <a:effectLst/>
                          <a:uLnTx/>
                          <a:uFillTx/>
                          <a:latin typeface="+mn-lt"/>
                          <a:ea typeface="+mn-ea"/>
                          <a:cs typeface="+mn-cs"/>
                        </a:rPr>
                        <a:t>2. Sélection des univers d’investissement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gridSpan="6">
                  <a:txBody>
                    <a:bodyPr/>
                    <a:lstStyle/>
                    <a:p>
                      <a:pPr algn="ctr"/>
                      <a:r>
                        <a:rPr lang="fr-FR" sz="1200" b="0" dirty="0">
                          <a:solidFill>
                            <a:schemeClr val="tx1"/>
                          </a:solidFill>
                        </a:rPr>
                        <a:t>Répartition de votre versement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0"/>
                  </a:ext>
                </a:extLst>
              </a:tr>
              <a:tr h="256010">
                <a:tc gridSpan="4">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a:ln>
                          <a:noFill/>
                        </a:ln>
                        <a:solidFill>
                          <a:schemeClr val="bg1"/>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a:ln>
                          <a:noFill/>
                        </a:ln>
                        <a:solidFill>
                          <a:schemeClr val="bg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gridSpan="3">
                  <a:txBody>
                    <a:bodyPr/>
                    <a:lstStyle/>
                    <a:p>
                      <a:pPr algn="ctr"/>
                      <a:r>
                        <a:rPr lang="fr-FR" sz="1200" b="0" dirty="0">
                          <a:solidFill>
                            <a:schemeClr val="tx1"/>
                          </a:solidFill>
                        </a:rPr>
                        <a:t>% à investir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fr-FR" sz="1800" b="1" i="0" u="none" strike="noStrike" kern="1200" cap="none" spc="0" normalizeH="0" baseline="0" noProof="0" dirty="0">
                        <a:ln>
                          <a:noFill/>
                        </a:ln>
                        <a:solidFill>
                          <a:schemeClr val="bg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gridSpan="3">
                  <a:txBody>
                    <a:bodyPr/>
                    <a:lstStyle/>
                    <a:p>
                      <a:pPr algn="ctr"/>
                      <a:r>
                        <a:rPr lang="fr-FR" sz="1200" b="0" dirty="0">
                          <a:solidFill>
                            <a:schemeClr val="tx1"/>
                          </a:solidFill>
                        </a:rPr>
                        <a:t>Soit en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1"/>
                  </a:ext>
                </a:extLst>
              </a:tr>
              <a:tr h="350108">
                <a:tc gridSpan="10">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800" b="1" i="0" u="none" strike="noStrike" kern="1200" cap="none" spc="0" normalizeH="0" baseline="0" noProof="0" dirty="0">
                          <a:ln>
                            <a:noFill/>
                          </a:ln>
                          <a:solidFill>
                            <a:schemeClr val="bg1"/>
                          </a:solidFill>
                          <a:effectLst/>
                          <a:uLnTx/>
                          <a:uFillTx/>
                          <a:latin typeface="+mn-lt"/>
                          <a:ea typeface="+mn-ea"/>
                          <a:cs typeface="+mn-cs"/>
                        </a:rPr>
                        <a:t>Gestion libre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extLst>
                  <a:ext uri="{0D108BD9-81ED-4DB2-BD59-A6C34878D82A}">
                    <a16:rowId xmlns="" xmlns:a16="http://schemas.microsoft.com/office/drawing/2014/main" val="10002"/>
                  </a:ext>
                </a:extLst>
              </a:tr>
              <a:tr h="370840">
                <a:tc gridSpan="5">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 Préconisation Altaprofits en fonction du profil (voir + rappeler le DPI)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gridSpan="3">
                  <a:txBody>
                    <a:bodyPr/>
                    <a:lstStyle/>
                    <a:p>
                      <a:r>
                        <a:rPr lang="fr-FR" sz="140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3"/>
                  </a:ext>
                </a:extLst>
              </a:tr>
              <a:tr h="245533">
                <a:tc gridSpan="5">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5">
                  <a:txBody>
                    <a:bodyPr/>
                    <a:lstStyle/>
                    <a:p>
                      <a:endParaRPr lang="fr-FR" sz="1400" i="1"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4"/>
                  </a:ext>
                </a:extLst>
              </a:tr>
              <a:tr h="582507">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Pack d’investissement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9210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271463" algn="l"/>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Sectoriel (voir + </a:t>
                      </a:r>
                      <a:r>
                        <a:rPr kumimoji="0" lang="fr-FR" sz="1400" b="0" i="0" u="none" strike="noStrike" kern="1200" cap="none" spc="0" normalizeH="0" baseline="0" noProof="0" dirty="0" err="1">
                          <a:ln>
                            <a:noFill/>
                          </a:ln>
                          <a:solidFill>
                            <a:prstClr val="black"/>
                          </a:solidFill>
                          <a:effectLst/>
                          <a:uLnTx/>
                          <a:uFillTx/>
                          <a:latin typeface="+mn-lt"/>
                          <a:ea typeface="+mn-ea"/>
                          <a:cs typeface="+mn-cs"/>
                        </a:rPr>
                        <a:t>déf</a:t>
                      </a:r>
                      <a:r>
                        <a:rPr kumimoji="0" lang="fr-FR" sz="1400" b="0" i="0" u="none" strike="noStrike" kern="1200" cap="none" spc="0" normalizeH="0" baseline="0" noProof="0" dirty="0">
                          <a:ln>
                            <a:noFill/>
                          </a:ln>
                          <a:solidFill>
                            <a:prstClr val="black"/>
                          </a:solidFill>
                          <a:effectLst/>
                          <a:uLnTx/>
                          <a:uFillTx/>
                          <a:latin typeface="+mn-lt"/>
                          <a:ea typeface="+mn-ea"/>
                          <a:cs typeface="+mn-cs"/>
                        </a:rPr>
                        <a:t>)</a:t>
                      </a:r>
                    </a:p>
                    <a:p>
                      <a:pPr marL="29210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177800" algn="l"/>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Thématique (voir + </a:t>
                      </a:r>
                      <a:r>
                        <a:rPr kumimoji="0" lang="fr-FR" sz="1400" b="0" i="0" u="none" strike="noStrike" kern="1200" cap="none" spc="0" normalizeH="0" baseline="0" noProof="0" dirty="0" err="1">
                          <a:ln>
                            <a:noFill/>
                          </a:ln>
                          <a:solidFill>
                            <a:prstClr val="black"/>
                          </a:solidFill>
                          <a:effectLst/>
                          <a:uLnTx/>
                          <a:uFillTx/>
                          <a:latin typeface="+mn-lt"/>
                          <a:ea typeface="+mn-ea"/>
                          <a:cs typeface="+mn-cs"/>
                        </a:rPr>
                        <a:t>déf</a:t>
                      </a:r>
                      <a:r>
                        <a:rPr kumimoji="0" lang="fr-FR" sz="1400" b="0" i="0" u="none" strike="noStrike" kern="1200" cap="none" spc="0" normalizeH="0" baseline="0" noProof="0" dirty="0">
                          <a:ln>
                            <a:noFill/>
                          </a:ln>
                          <a:solidFill>
                            <a:prstClr val="black"/>
                          </a:solidFill>
                          <a:effectLst/>
                          <a:uLnTx/>
                          <a:uFillTx/>
                          <a:latin typeface="+mn-lt"/>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5"/>
                  </a:ext>
                </a:extLst>
              </a:tr>
              <a:tr h="1122265">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schemeClr val="tx1"/>
                          </a:solidFill>
                          <a:effectLst/>
                          <a:uLnTx/>
                          <a:uFillTx/>
                          <a:latin typeface="+mn-lt"/>
                          <a:ea typeface="+mn-ea"/>
                          <a:cs typeface="+mn-cs"/>
                        </a:rPr>
                        <a:t>choix libre </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indent="0">
                        <a:buFont typeface="Courier New" panose="02070309020205020404" pitchFamily="49" charset="0"/>
                        <a:buNone/>
                      </a:pPr>
                      <a:r>
                        <a:rPr lang="fr-FR" sz="1400" dirty="0"/>
                        <a:t>UC (</a:t>
                      </a:r>
                      <a:r>
                        <a:rPr lang="fr-FR" sz="1400" dirty="0" err="1"/>
                        <a:t>disclaimer</a:t>
                      </a:r>
                      <a:r>
                        <a:rPr lang="fr-FR" sz="1400" dirty="0"/>
                        <a:t>,</a:t>
                      </a:r>
                      <a:r>
                        <a:rPr lang="fr-FR" sz="1400" baseline="0" dirty="0"/>
                        <a:t> </a:t>
                      </a:r>
                      <a:r>
                        <a:rPr lang="fr-FR" sz="1400" baseline="0" dirty="0" err="1"/>
                        <a:t>déf</a:t>
                      </a:r>
                      <a:r>
                        <a:rPr lang="fr-FR" sz="1400" baseline="0" dirty="0"/>
                        <a:t>)</a:t>
                      </a:r>
                      <a:endParaRPr lang="fr-FR" sz="1400" dirty="0"/>
                    </a:p>
                    <a:p>
                      <a:pPr marL="285750" indent="-285750">
                        <a:buFont typeface="Courier New" panose="02070309020205020404" pitchFamily="49" charset="0"/>
                        <a:buChar char="o"/>
                      </a:pPr>
                      <a:r>
                        <a:rPr lang="fr-FR" sz="1400" dirty="0"/>
                        <a:t>OPCVM (</a:t>
                      </a:r>
                      <a:r>
                        <a:rPr lang="fr-FR" sz="1400" dirty="0" err="1"/>
                        <a:t>déf</a:t>
                      </a:r>
                      <a:r>
                        <a:rPr lang="fr-FR" sz="1400" dirty="0"/>
                        <a:t>)</a:t>
                      </a:r>
                    </a:p>
                    <a:p>
                      <a:pPr marL="285750" indent="-285750">
                        <a:buFont typeface="Courier New" panose="02070309020205020404" pitchFamily="49" charset="0"/>
                        <a:buChar char="o"/>
                      </a:pPr>
                      <a:r>
                        <a:rPr lang="fr-FR" sz="1400" dirty="0"/>
                        <a:t>Titres vifs (</a:t>
                      </a:r>
                      <a:r>
                        <a:rPr lang="fr-FR" sz="1400" dirty="0" err="1"/>
                        <a:t>déf</a:t>
                      </a:r>
                      <a:r>
                        <a:rPr lang="fr-FR" sz="1400" dirty="0"/>
                        <a:t>)</a:t>
                      </a:r>
                    </a:p>
                    <a:p>
                      <a:pPr marL="285750" indent="-285750">
                        <a:buFont typeface="Courier New" panose="02070309020205020404" pitchFamily="49" charset="0"/>
                        <a:buChar char="o"/>
                      </a:pPr>
                      <a:r>
                        <a:rPr lang="fr-FR" sz="1400" dirty="0"/>
                        <a:t>OPCI/SCI/SCPI (</a:t>
                      </a:r>
                      <a:r>
                        <a:rPr lang="fr-FR" sz="1400" dirty="0" err="1"/>
                        <a:t>déf</a:t>
                      </a:r>
                      <a:r>
                        <a:rPr lang="fr-FR" sz="1400" dirty="0"/>
                        <a:t>)</a:t>
                      </a:r>
                    </a:p>
                    <a:p>
                      <a:pPr marL="285750" indent="-285750">
                        <a:buFont typeface="Courier New" panose="02070309020205020404" pitchFamily="49" charset="0"/>
                        <a:buChar char="o"/>
                      </a:pPr>
                      <a:r>
                        <a:rPr lang="fr-FR" sz="1400" dirty="0"/>
                        <a:t>Fonds structuré (</a:t>
                      </a:r>
                      <a:r>
                        <a:rPr lang="fr-FR" sz="1400" dirty="0" err="1"/>
                        <a:t>déf</a:t>
                      </a:r>
                      <a:r>
                        <a:rPr lang="fr-FR" sz="1400" dirty="0"/>
                        <a:t>)</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400" dirty="0"/>
                        <a:t>Fonds en euros (</a:t>
                      </a:r>
                      <a:r>
                        <a:rPr lang="fr-FR" sz="1400" dirty="0" err="1"/>
                        <a:t>déf</a:t>
                      </a:r>
                      <a:r>
                        <a:rPr lang="fr-FR" sz="1400" dirty="0"/>
                        <a:t>)</a:t>
                      </a:r>
                    </a:p>
                    <a:p>
                      <a:pPr marL="0" indent="0">
                        <a:buFont typeface="Courier New" panose="02070309020205020404" pitchFamily="49"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6"/>
                  </a:ext>
                </a:extLst>
              </a:tr>
              <a:tr h="333824">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9">
                  <a:txBody>
                    <a:bodyPr/>
                    <a:lstStyle/>
                    <a:p>
                      <a:pPr marL="0" indent="0">
                        <a:buFont typeface="Arial" panose="020B0604020202020204" pitchFamily="34" charset="0"/>
                        <a:buNone/>
                      </a:pPr>
                      <a:r>
                        <a:rPr lang="fr-FR" sz="1400" dirty="0"/>
                        <a:t>Box conseil</a:t>
                      </a:r>
                      <a:endParaRPr lang="fr-FR" sz="1400" baseline="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Courier New" panose="02070309020205020404" pitchFamily="49" charset="0"/>
                        <a:buChar char="o"/>
                      </a:pPr>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7"/>
                  </a:ext>
                </a:extLst>
              </a:tr>
              <a:tr h="350108">
                <a:tc gridSpan="10">
                  <a:txBody>
                    <a:bodyPr/>
                    <a:lstStyle/>
                    <a:p>
                      <a:r>
                        <a:rPr lang="fr-FR" b="1" dirty="0">
                          <a:solidFill>
                            <a:schemeClr val="bg1"/>
                          </a:solidFill>
                        </a:rPr>
                        <a:t>Gestion pilotée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fr-FR"/>
                    </a:p>
                  </a:txBody>
                  <a:tcPr/>
                </a:tc>
                <a:extLst>
                  <a:ext uri="{0D108BD9-81ED-4DB2-BD59-A6C34878D82A}">
                    <a16:rowId xmlns="" xmlns:a16="http://schemas.microsoft.com/office/drawing/2014/main" val="10008"/>
                  </a:ext>
                </a:extLst>
              </a:tr>
              <a:tr h="436880">
                <a:tc gridSpan="5">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 Préconisation Altaprofits (voir)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9"/>
                  </a:ext>
                </a:extLst>
              </a:tr>
              <a:tr h="315150">
                <a:tc gridSpan="2">
                  <a:txBody>
                    <a:bodyPr/>
                    <a:lstStyle/>
                    <a:p>
                      <a:pPr marL="171450" indent="-171450">
                        <a:buFont typeface="Wingdings" panose="05000000000000000000" pitchFamily="2" charset="2"/>
                        <a:buChar char="q"/>
                      </a:pPr>
                      <a:r>
                        <a:rPr kumimoji="0" lang="fr-FR" sz="1400" b="0" i="0" u="none" strike="noStrike" kern="1200" cap="none" spc="0" normalizeH="0" baseline="0" noProof="0" dirty="0">
                          <a:ln>
                            <a:noFill/>
                          </a:ln>
                          <a:solidFill>
                            <a:schemeClr val="tx1"/>
                          </a:solidFill>
                          <a:effectLst/>
                          <a:uLnTx/>
                          <a:uFillTx/>
                          <a:latin typeface="+mn-lt"/>
                          <a:ea typeface="+mn-ea"/>
                          <a:cs typeface="+mn-cs"/>
                        </a:rPr>
                        <a:t> Les profils de gestion pilotée (</a:t>
                      </a:r>
                      <a:r>
                        <a:rPr kumimoji="0" lang="fr-FR" sz="1400" b="0" i="0" u="none" strike="noStrike" kern="1200" cap="none" spc="0" normalizeH="0" baseline="0" noProof="0" dirty="0" err="1">
                          <a:ln>
                            <a:noFill/>
                          </a:ln>
                          <a:solidFill>
                            <a:schemeClr val="tx1"/>
                          </a:solidFill>
                          <a:effectLst/>
                          <a:uLnTx/>
                          <a:uFillTx/>
                          <a:latin typeface="+mn-lt"/>
                          <a:ea typeface="+mn-ea"/>
                          <a:cs typeface="+mn-cs"/>
                        </a:rPr>
                        <a:t>déf</a:t>
                      </a:r>
                      <a:r>
                        <a:rPr kumimoji="0" lang="fr-FR" sz="1400" b="0" i="0" u="none" strike="noStrike" kern="1200" cap="none" spc="0" normalizeH="0" baseline="0" noProof="0" dirty="0">
                          <a:ln>
                            <a:noFill/>
                          </a:ln>
                          <a:solidFill>
                            <a:schemeClr val="tx1"/>
                          </a:solidFill>
                          <a:effectLst/>
                          <a:uLnTx/>
                          <a:uFillTx/>
                          <a:latin typeface="+mn-lt"/>
                          <a:ea typeface="+mn-ea"/>
                          <a:cs typeface="+mn-cs"/>
                        </a:rPr>
                        <a:t>)</a:t>
                      </a:r>
                      <a:endParaRPr lang="fr-FR"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10"/>
                  </a:ext>
                </a:extLst>
              </a:tr>
              <a:tr h="186808">
                <a:tc gridSpan="2">
                  <a:txBody>
                    <a:bodyPr/>
                    <a:lstStyle/>
                    <a:p>
                      <a:pPr marL="171450" indent="-171450">
                        <a:buFont typeface="Wingdings" panose="05000000000000000000" pitchFamily="2" charset="2"/>
                        <a:buChar char="q"/>
                      </a:pPr>
                      <a:r>
                        <a:rPr lang="fr-FR" sz="1400" dirty="0">
                          <a:solidFill>
                            <a:schemeClr val="tx1"/>
                          </a:solidFill>
                        </a:rPr>
                        <a:t> GRE (définition)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11"/>
                  </a:ext>
                </a:extLst>
              </a:tr>
              <a:tr h="283660">
                <a:tc gridSpan="2">
                  <a:txBody>
                    <a:bodyPr/>
                    <a:lstStyle/>
                    <a:p>
                      <a:pPr marL="285750" indent="-285750">
                        <a:buFont typeface="Wingdings" panose="05000000000000000000" pitchFamily="2" charset="2"/>
                        <a:buChar char="q"/>
                      </a:pPr>
                      <a:r>
                        <a:rPr lang="fr-FR" sz="1400" dirty="0"/>
                        <a:t>Fonds en euros (contrat</a:t>
                      </a:r>
                      <a:r>
                        <a:rPr lang="fr-FR" sz="1400" baseline="0" dirty="0"/>
                        <a:t> Generali</a:t>
                      </a:r>
                      <a:r>
                        <a:rPr lang="fr-FR" sz="1400" dirty="0"/>
                        <a:t>)</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3">
                  <a:txBody>
                    <a:bodyPr/>
                    <a:lstStyle/>
                    <a:p>
                      <a:r>
                        <a:rPr lang="fr-FR" sz="1400" dirty="0"/>
                        <a:t>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gridSpan="2">
                  <a:txBody>
                    <a:bodyPr/>
                    <a:lstStyle/>
                    <a:p>
                      <a:r>
                        <a:rPr lang="fr-FR" sz="1400" dirty="0"/>
                        <a:t>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12"/>
                  </a:ext>
                </a:extLst>
              </a:tr>
              <a:tr h="371236">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fr-FR" sz="1400" dirty="0"/>
                        <a:t>Box conseil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buFont typeface="Courier New" panose="02070309020205020404" pitchFamily="49" charset="0"/>
                        <a:buChar char="o"/>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3"/>
                  </a:ext>
                </a:extLst>
              </a:tr>
            </a:tbl>
          </a:graphicData>
        </a:graphic>
      </p:graphicFrame>
      <p:sp>
        <p:nvSpPr>
          <p:cNvPr id="3" name="Rectangle 2">
            <a:extLst>
              <a:ext uri="{FF2B5EF4-FFF2-40B4-BE49-F238E27FC236}">
                <a16:creationId xmlns="" xmlns:a16="http://schemas.microsoft.com/office/drawing/2014/main" id="{5BA4E3E4-A598-4B34-9664-BBC6BA8F1C67}"/>
              </a:ext>
            </a:extLst>
          </p:cNvPr>
          <p:cNvSpPr/>
          <p:nvPr/>
        </p:nvSpPr>
        <p:spPr>
          <a:xfrm rot="21167666">
            <a:off x="4457903" y="2242434"/>
            <a:ext cx="7878573" cy="2308324"/>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Ne pas oublier de dupliquer % et €</a:t>
            </a:r>
          </a:p>
        </p:txBody>
      </p:sp>
    </p:spTree>
    <p:extLst>
      <p:ext uri="{BB962C8B-B14F-4D97-AF65-F5344CB8AC3E}">
        <p14:creationId xmlns:p14="http://schemas.microsoft.com/office/powerpoint/2010/main" val="266120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17925" y="1200595"/>
            <a:ext cx="10515600" cy="4351338"/>
          </a:xfrm>
        </p:spPr>
        <p:txBody>
          <a:bodyPr/>
          <a:lstStyle/>
          <a:p>
            <a:pPr marL="0" indent="0">
              <a:buNone/>
            </a:pPr>
            <a:r>
              <a:rPr lang="fr-FR" sz="2000" dirty="0"/>
              <a:t>Regrouper les univers d’investissement/les listes de supports/les champs de saisi:</a:t>
            </a:r>
          </a:p>
          <a:p>
            <a:endParaRPr lang="fr-FR" dirty="0"/>
          </a:p>
        </p:txBody>
      </p:sp>
      <p:pic>
        <p:nvPicPr>
          <p:cNvPr id="4" name="Image 3"/>
          <p:cNvPicPr>
            <a:picLocks noChangeAspect="1"/>
          </p:cNvPicPr>
          <p:nvPr/>
        </p:nvPicPr>
        <p:blipFill>
          <a:blip r:embed="rId2"/>
          <a:stretch>
            <a:fillRect/>
          </a:stretch>
        </p:blipFill>
        <p:spPr>
          <a:xfrm>
            <a:off x="2242078" y="2238375"/>
            <a:ext cx="8029575" cy="4210050"/>
          </a:xfrm>
          <a:prstGeom prst="rect">
            <a:avLst/>
          </a:prstGeom>
        </p:spPr>
      </p:pic>
      <p:sp>
        <p:nvSpPr>
          <p:cNvPr id="2" name="ZoneTexte 1"/>
          <p:cNvSpPr txBox="1"/>
          <p:nvPr/>
        </p:nvSpPr>
        <p:spPr>
          <a:xfrm>
            <a:off x="516467" y="338667"/>
            <a:ext cx="5545666" cy="369332"/>
          </a:xfrm>
          <a:prstGeom prst="rect">
            <a:avLst/>
          </a:prstGeom>
          <a:noFill/>
        </p:spPr>
        <p:txBody>
          <a:bodyPr wrap="square" rtlCol="0">
            <a:spAutoFit/>
          </a:bodyPr>
          <a:lstStyle/>
          <a:p>
            <a:r>
              <a:rPr lang="fr-FR" dirty="0"/>
              <a:t>Exemple :</a:t>
            </a:r>
          </a:p>
        </p:txBody>
      </p:sp>
      <p:sp>
        <p:nvSpPr>
          <p:cNvPr id="5" name="Rectangle 4">
            <a:extLst>
              <a:ext uri="{FF2B5EF4-FFF2-40B4-BE49-F238E27FC236}">
                <a16:creationId xmlns="" xmlns:a16="http://schemas.microsoft.com/office/drawing/2014/main" id="{832A40DE-E7BE-4B82-9342-AF7D41B4AD96}"/>
              </a:ext>
            </a:extLst>
          </p:cNvPr>
          <p:cNvSpPr/>
          <p:nvPr/>
        </p:nvSpPr>
        <p:spPr>
          <a:xfrm rot="21167666">
            <a:off x="945270" y="1112467"/>
            <a:ext cx="7878573" cy="1569660"/>
          </a:xfrm>
          <a:prstGeom prst="rect">
            <a:avLst/>
          </a:prstGeom>
          <a:noFill/>
        </p:spPr>
        <p:txBody>
          <a:bodyPr wrap="square" lIns="91440" tIns="45720" rIns="91440" bIns="45720">
            <a:spAutoFit/>
          </a:bodyPr>
          <a:lstStyle/>
          <a:p>
            <a:pPr algn="ctr"/>
            <a:r>
              <a:rPr lang="fr-FR" sz="2400" b="1" cap="none" spc="0" dirty="0">
                <a:ln w="22225">
                  <a:solidFill>
                    <a:schemeClr val="accent2"/>
                  </a:solidFill>
                  <a:prstDash val="solid"/>
                </a:ln>
                <a:solidFill>
                  <a:schemeClr val="accent2">
                    <a:lumMod val="40000"/>
                    <a:lumOff val="60000"/>
                  </a:schemeClr>
                </a:solidFill>
                <a:effectLst/>
              </a:rPr>
              <a:t>Le regroupement s’effectue :</a:t>
            </a:r>
          </a:p>
          <a:p>
            <a:pPr marL="857250" indent="-857250" algn="ctr">
              <a:buFontTx/>
              <a:buChar char="-"/>
            </a:pPr>
            <a:r>
              <a:rPr lang="fr-FR" sz="2400" b="1" dirty="0">
                <a:ln w="22225">
                  <a:solidFill>
                    <a:schemeClr val="accent2"/>
                  </a:solidFill>
                  <a:prstDash val="solid"/>
                </a:ln>
                <a:solidFill>
                  <a:schemeClr val="accent2">
                    <a:lumMod val="40000"/>
                    <a:lumOff val="60000"/>
                  </a:schemeClr>
                </a:solidFill>
              </a:rPr>
              <a:t>Par univers (SCI, OPCVM)</a:t>
            </a:r>
          </a:p>
          <a:p>
            <a:pPr marL="857250" indent="-857250" algn="ctr">
              <a:buFontTx/>
              <a:buChar char="-"/>
            </a:pPr>
            <a:r>
              <a:rPr lang="fr-FR" sz="2400" b="1" dirty="0">
                <a:ln w="22225">
                  <a:solidFill>
                    <a:schemeClr val="accent2"/>
                  </a:solidFill>
                  <a:prstDash val="solid"/>
                </a:ln>
                <a:solidFill>
                  <a:schemeClr val="accent2">
                    <a:lumMod val="40000"/>
                    <a:lumOff val="60000"/>
                  </a:schemeClr>
                </a:solidFill>
              </a:rPr>
              <a:t>Puis par support</a:t>
            </a:r>
          </a:p>
          <a:p>
            <a:pPr marL="857250" indent="-857250" algn="ctr">
              <a:buFontTx/>
              <a:buChar char="-"/>
            </a:pPr>
            <a:endParaRPr lang="fr-FR" sz="2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94206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100667" y="2075391"/>
            <a:ext cx="10515600" cy="1325563"/>
          </a:xfrm>
        </p:spPr>
        <p:txBody>
          <a:bodyPr>
            <a:normAutofit fontScale="90000"/>
          </a:bodyPr>
          <a:lstStyle/>
          <a:p>
            <a:pPr algn="ctr"/>
            <a:r>
              <a:rPr lang="fr-FR" dirty="0"/>
              <a:t>Etape 2.3 </a:t>
            </a:r>
            <a:br>
              <a:rPr lang="fr-FR" dirty="0"/>
            </a:br>
            <a:r>
              <a:rPr lang="fr-FR" dirty="0"/>
              <a:t>Choix des supports du versement initial</a:t>
            </a:r>
            <a:br>
              <a:rPr lang="fr-FR" dirty="0"/>
            </a:br>
            <a:r>
              <a:rPr lang="fr-FR" dirty="0"/>
              <a:t>(hors packs et </a:t>
            </a:r>
            <a:r>
              <a:rPr lang="fr-FR" dirty="0" err="1"/>
              <a:t>préco</a:t>
            </a:r>
            <a:r>
              <a:rPr lang="fr-FR" dirty="0"/>
              <a:t>)</a:t>
            </a:r>
          </a:p>
        </p:txBody>
      </p:sp>
    </p:spTree>
    <p:extLst>
      <p:ext uri="{BB962C8B-B14F-4D97-AF65-F5344CB8AC3E}">
        <p14:creationId xmlns:p14="http://schemas.microsoft.com/office/powerpoint/2010/main" val="3995949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5836" y="113499"/>
            <a:ext cx="10515600" cy="4351338"/>
          </a:xfrm>
        </p:spPr>
        <p:txBody>
          <a:bodyPr/>
          <a:lstStyle/>
          <a:p>
            <a:pPr marL="0" indent="0" algn="ctr">
              <a:buNone/>
            </a:pPr>
            <a:r>
              <a:rPr lang="fr-FR" sz="1800" u="sng" dirty="0"/>
              <a:t>La gamme des OPCVM</a:t>
            </a:r>
          </a:p>
          <a:p>
            <a:pPr marL="0" indent="0">
              <a:buNone/>
            </a:pPr>
            <a:r>
              <a:rPr lang="fr-FR" sz="1800" dirty="0"/>
              <a:t>Choisissez vos supports :</a:t>
            </a:r>
          </a:p>
          <a:p>
            <a:pPr marL="0" indent="0">
              <a:buNone/>
            </a:pPr>
            <a:endParaRPr lang="fr-FR" sz="1800" dirty="0"/>
          </a:p>
          <a:p>
            <a:pPr marL="0" indent="0">
              <a:buNone/>
            </a:pPr>
            <a:r>
              <a:rPr lang="fr-FR" sz="1600" dirty="0"/>
              <a:t>Ecran 1 actuel</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r>
              <a:rPr lang="fr-FR" sz="1600" dirty="0"/>
              <a:t>Ecran 2 actuel</a:t>
            </a:r>
          </a:p>
        </p:txBody>
      </p:sp>
      <p:pic>
        <p:nvPicPr>
          <p:cNvPr id="4" name="Image 3"/>
          <p:cNvPicPr>
            <a:picLocks noChangeAspect="1"/>
          </p:cNvPicPr>
          <p:nvPr/>
        </p:nvPicPr>
        <p:blipFill>
          <a:blip r:embed="rId2"/>
          <a:stretch>
            <a:fillRect/>
          </a:stretch>
        </p:blipFill>
        <p:spPr>
          <a:xfrm>
            <a:off x="3996266" y="475291"/>
            <a:ext cx="5537200" cy="3101934"/>
          </a:xfrm>
          <a:prstGeom prst="rect">
            <a:avLst/>
          </a:prstGeom>
        </p:spPr>
      </p:pic>
      <p:pic>
        <p:nvPicPr>
          <p:cNvPr id="7" name="Image 6"/>
          <p:cNvPicPr>
            <a:picLocks noChangeAspect="1"/>
          </p:cNvPicPr>
          <p:nvPr/>
        </p:nvPicPr>
        <p:blipFill>
          <a:blip r:embed="rId3"/>
          <a:stretch>
            <a:fillRect/>
          </a:stretch>
        </p:blipFill>
        <p:spPr>
          <a:xfrm>
            <a:off x="3940952" y="3789511"/>
            <a:ext cx="7010484" cy="2593879"/>
          </a:xfrm>
          <a:prstGeom prst="rect">
            <a:avLst/>
          </a:prstGeom>
        </p:spPr>
      </p:pic>
    </p:spTree>
    <p:extLst>
      <p:ext uri="{BB962C8B-B14F-4D97-AF65-F5344CB8AC3E}">
        <p14:creationId xmlns:p14="http://schemas.microsoft.com/office/powerpoint/2010/main" val="2564785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53533" y="355748"/>
            <a:ext cx="10515600" cy="4351338"/>
          </a:xfrm>
        </p:spPr>
        <p:txBody>
          <a:bodyPr/>
          <a:lstStyle/>
          <a:p>
            <a:pPr marL="0" indent="0">
              <a:buNone/>
            </a:pPr>
            <a:endParaRPr lang="fr-FR" sz="1800" dirty="0"/>
          </a:p>
          <a:p>
            <a:pPr marL="0" indent="0">
              <a:buNone/>
            </a:pPr>
            <a:endParaRPr lang="fr-FR" dirty="0"/>
          </a:p>
        </p:txBody>
      </p:sp>
      <p:sp>
        <p:nvSpPr>
          <p:cNvPr id="2" name="ZoneTexte 1"/>
          <p:cNvSpPr txBox="1"/>
          <p:nvPr/>
        </p:nvSpPr>
        <p:spPr>
          <a:xfrm>
            <a:off x="1134533" y="626533"/>
            <a:ext cx="9948334" cy="3139321"/>
          </a:xfrm>
          <a:prstGeom prst="rect">
            <a:avLst/>
          </a:prstGeom>
          <a:noFill/>
        </p:spPr>
        <p:txBody>
          <a:bodyPr wrap="square" rtlCol="0">
            <a:spAutoFit/>
          </a:bodyPr>
          <a:lstStyle/>
          <a:p>
            <a:r>
              <a:rPr lang="fr-FR" dirty="0"/>
              <a:t>Nouvelle page :</a:t>
            </a:r>
          </a:p>
          <a:p>
            <a:endParaRPr lang="fr-FR" dirty="0"/>
          </a:p>
          <a:p>
            <a:pPr marL="285750" indent="-285750">
              <a:buFont typeface="Arial" panose="020B0604020202020204" pitchFamily="34" charset="0"/>
              <a:buChar char="•"/>
            </a:pPr>
            <a:r>
              <a:rPr lang="fr-FR" dirty="0"/>
              <a:t>Fusionner les deux écrans en un</a:t>
            </a:r>
          </a:p>
          <a:p>
            <a:pPr marL="285750" indent="-285750">
              <a:buFont typeface="Arial" panose="020B0604020202020204" pitchFamily="34" charset="0"/>
              <a:buChar char="•"/>
            </a:pPr>
            <a:r>
              <a:rPr lang="fr-FR" dirty="0"/>
              <a:t>Masque adapté au type d’UC</a:t>
            </a:r>
          </a:p>
          <a:p>
            <a:pPr marL="285750" indent="-285750">
              <a:buFont typeface="Arial" panose="020B0604020202020204" pitchFamily="34" charset="0"/>
              <a:buChar char="•"/>
            </a:pPr>
            <a:r>
              <a:rPr lang="fr-FR" dirty="0"/>
              <a:t>Affichage simple : libellé/ISIN/€/%/ SRRI (DICI)</a:t>
            </a:r>
          </a:p>
          <a:p>
            <a:pPr marL="285750" indent="-285750">
              <a:buFont typeface="Arial" panose="020B0604020202020204" pitchFamily="34" charset="0"/>
              <a:buChar char="•"/>
            </a:pPr>
            <a:r>
              <a:rPr lang="fr-FR" dirty="0"/>
              <a:t>Affichage détaillé : perf passée, perspective de perf</a:t>
            </a:r>
          </a:p>
          <a:p>
            <a:pPr marL="285750" indent="-285750">
              <a:buFont typeface="Arial" panose="020B0604020202020204" pitchFamily="34" charset="0"/>
              <a:buChar char="•"/>
            </a:pPr>
            <a:r>
              <a:rPr lang="fr-FR" dirty="0"/>
              <a:t>Chargement progressif de la liste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Rectangle 3">
            <a:extLst>
              <a:ext uri="{FF2B5EF4-FFF2-40B4-BE49-F238E27FC236}">
                <a16:creationId xmlns="" xmlns:a16="http://schemas.microsoft.com/office/drawing/2014/main" id="{E0BB9C7A-172E-416C-847E-3BB13B6CA897}"/>
              </a:ext>
            </a:extLst>
          </p:cNvPr>
          <p:cNvSpPr/>
          <p:nvPr/>
        </p:nvSpPr>
        <p:spPr>
          <a:xfrm rot="21167666">
            <a:off x="1881972" y="3339147"/>
            <a:ext cx="7878573" cy="461665"/>
          </a:xfrm>
          <a:prstGeom prst="rect">
            <a:avLst/>
          </a:prstGeom>
          <a:noFill/>
        </p:spPr>
        <p:txBody>
          <a:bodyPr wrap="square" lIns="91440" tIns="45720" rIns="91440" bIns="45720">
            <a:spAutoFit/>
          </a:bodyPr>
          <a:lstStyle/>
          <a:p>
            <a:pPr algn="ctr"/>
            <a:r>
              <a:rPr lang="fr-FR" sz="2400" b="1" cap="none" spc="0" dirty="0">
                <a:ln w="22225">
                  <a:solidFill>
                    <a:schemeClr val="accent2"/>
                  </a:solidFill>
                  <a:prstDash val="solid"/>
                </a:ln>
                <a:solidFill>
                  <a:schemeClr val="accent2">
                    <a:lumMod val="40000"/>
                    <a:lumOff val="60000"/>
                  </a:schemeClr>
                </a:solidFill>
                <a:effectLst/>
              </a:rPr>
              <a:t>Affichage détaillé à la demande du prospect</a:t>
            </a:r>
          </a:p>
        </p:txBody>
      </p:sp>
    </p:spTree>
    <p:extLst>
      <p:ext uri="{BB962C8B-B14F-4D97-AF65-F5344CB8AC3E}">
        <p14:creationId xmlns:p14="http://schemas.microsoft.com/office/powerpoint/2010/main" val="748477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04016" y="389931"/>
            <a:ext cx="10515600" cy="4351338"/>
          </a:xfrm>
        </p:spPr>
        <p:txBody>
          <a:bodyPr/>
          <a:lstStyle/>
          <a:p>
            <a:pPr marL="0" indent="0" algn="ctr">
              <a:buNone/>
            </a:pPr>
            <a:r>
              <a:rPr lang="fr-FR" sz="1800" u="sng" dirty="0"/>
              <a:t>Gestion pilotée</a:t>
            </a:r>
          </a:p>
          <a:p>
            <a:pPr marL="0" indent="0">
              <a:buNone/>
            </a:pPr>
            <a:endParaRPr lang="fr-FR" sz="1800" dirty="0"/>
          </a:p>
          <a:p>
            <a:pPr marL="0" indent="0">
              <a:buNone/>
            </a:pPr>
            <a:endParaRPr lang="fr-FR" dirty="0"/>
          </a:p>
        </p:txBody>
      </p:sp>
      <p:pic>
        <p:nvPicPr>
          <p:cNvPr id="4" name="Image 3"/>
          <p:cNvPicPr>
            <a:picLocks noChangeAspect="1"/>
          </p:cNvPicPr>
          <p:nvPr/>
        </p:nvPicPr>
        <p:blipFill>
          <a:blip r:embed="rId2"/>
          <a:stretch>
            <a:fillRect/>
          </a:stretch>
        </p:blipFill>
        <p:spPr>
          <a:xfrm>
            <a:off x="6061816" y="735740"/>
            <a:ext cx="6200685" cy="5886725"/>
          </a:xfrm>
          <a:prstGeom prst="rect">
            <a:avLst/>
          </a:prstGeom>
        </p:spPr>
      </p:pic>
      <p:sp>
        <p:nvSpPr>
          <p:cNvPr id="7" name="ZoneTexte 6"/>
          <p:cNvSpPr txBox="1"/>
          <p:nvPr/>
        </p:nvSpPr>
        <p:spPr>
          <a:xfrm>
            <a:off x="551204" y="1077889"/>
            <a:ext cx="3486684" cy="1200329"/>
          </a:xfrm>
          <a:prstGeom prst="rect">
            <a:avLst/>
          </a:prstGeom>
          <a:noFill/>
        </p:spPr>
        <p:txBody>
          <a:bodyPr wrap="square" rtlCol="0">
            <a:spAutoFit/>
          </a:bodyPr>
          <a:lstStyle/>
          <a:p>
            <a:r>
              <a:rPr lang="fr-FR" dirty="0"/>
              <a:t>Nouvelle page :</a:t>
            </a:r>
          </a:p>
          <a:p>
            <a:pPr marL="285750" indent="-285750">
              <a:buFont typeface="Arial" panose="020B0604020202020204" pitchFamily="34" charset="0"/>
              <a:buChar char="•"/>
            </a:pPr>
            <a:r>
              <a:rPr lang="fr-FR" dirty="0"/>
              <a:t>Voir détail du profil et définition pour chaque profil et les perfs en version détaillée</a:t>
            </a:r>
          </a:p>
        </p:txBody>
      </p:sp>
    </p:spTree>
    <p:extLst>
      <p:ext uri="{BB962C8B-B14F-4D97-AF65-F5344CB8AC3E}">
        <p14:creationId xmlns:p14="http://schemas.microsoft.com/office/powerpoint/2010/main" val="3609134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2.4 </a:t>
            </a:r>
            <a:br>
              <a:rPr lang="fr-FR" dirty="0"/>
            </a:br>
            <a:r>
              <a:rPr lang="fr-FR" dirty="0"/>
              <a:t>Synthèse de votre versement initial</a:t>
            </a:r>
          </a:p>
        </p:txBody>
      </p:sp>
      <p:pic>
        <p:nvPicPr>
          <p:cNvPr id="4" name="Image 3"/>
          <p:cNvPicPr>
            <a:picLocks noChangeAspect="1"/>
          </p:cNvPicPr>
          <p:nvPr/>
        </p:nvPicPr>
        <p:blipFill>
          <a:blip r:embed="rId2"/>
          <a:stretch>
            <a:fillRect/>
          </a:stretch>
        </p:blipFill>
        <p:spPr>
          <a:xfrm>
            <a:off x="3310466" y="1690688"/>
            <a:ext cx="6309784" cy="4182523"/>
          </a:xfrm>
          <a:prstGeom prst="rect">
            <a:avLst/>
          </a:prstGeom>
        </p:spPr>
      </p:pic>
    </p:spTree>
    <p:extLst>
      <p:ext uri="{BB962C8B-B14F-4D97-AF65-F5344CB8AC3E}">
        <p14:creationId xmlns:p14="http://schemas.microsoft.com/office/powerpoint/2010/main" val="748020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2.5 Répartition VLP/RPP</a:t>
            </a:r>
          </a:p>
        </p:txBody>
      </p:sp>
      <p:sp>
        <p:nvSpPr>
          <p:cNvPr id="6" name="ZoneTexte 5"/>
          <p:cNvSpPr txBox="1"/>
          <p:nvPr/>
        </p:nvSpPr>
        <p:spPr>
          <a:xfrm>
            <a:off x="1058333" y="1955800"/>
            <a:ext cx="10295467" cy="369332"/>
          </a:xfrm>
          <a:prstGeom prst="rect">
            <a:avLst/>
          </a:prstGeom>
          <a:noFill/>
        </p:spPr>
        <p:txBody>
          <a:bodyPr wrap="square" rtlCol="0">
            <a:spAutoFit/>
          </a:bodyPr>
          <a:lstStyle/>
          <a:p>
            <a:r>
              <a:rPr lang="fr-FR" dirty="0"/>
              <a:t>Cf règles assureur</a:t>
            </a:r>
          </a:p>
        </p:txBody>
      </p:sp>
      <p:sp>
        <p:nvSpPr>
          <p:cNvPr id="4" name="Titre 1"/>
          <p:cNvSpPr txBox="1">
            <a:spLocks/>
          </p:cNvSpPr>
          <p:nvPr/>
        </p:nvSpPr>
        <p:spPr>
          <a:xfrm>
            <a:off x="838200" y="36332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2.6 Synthèses VLP/RPP</a:t>
            </a:r>
          </a:p>
        </p:txBody>
      </p:sp>
    </p:spTree>
    <p:extLst>
      <p:ext uri="{BB962C8B-B14F-4D97-AF65-F5344CB8AC3E}">
        <p14:creationId xmlns:p14="http://schemas.microsoft.com/office/powerpoint/2010/main" val="2758338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3600" y="1330325"/>
            <a:ext cx="10515600" cy="1325563"/>
          </a:xfrm>
        </p:spPr>
        <p:txBody>
          <a:bodyPr>
            <a:normAutofit fontScale="90000"/>
          </a:bodyPr>
          <a:lstStyle/>
          <a:p>
            <a:pPr algn="ctr"/>
            <a:r>
              <a:rPr lang="fr-FR" dirty="0"/>
              <a:t>2.7 </a:t>
            </a:r>
            <a:br>
              <a:rPr lang="fr-FR" dirty="0"/>
            </a:br>
            <a:r>
              <a:rPr lang="fr-FR" dirty="0"/>
              <a:t>Contrôle cohérence DPI / synthèse de l’investissement (VI et VLP/RPP)</a:t>
            </a:r>
          </a:p>
        </p:txBody>
      </p:sp>
      <p:pic>
        <p:nvPicPr>
          <p:cNvPr id="3" name="Image 2"/>
          <p:cNvPicPr>
            <a:picLocks noChangeAspect="1"/>
          </p:cNvPicPr>
          <p:nvPr/>
        </p:nvPicPr>
        <p:blipFill>
          <a:blip r:embed="rId2"/>
          <a:stretch>
            <a:fillRect/>
          </a:stretch>
        </p:blipFill>
        <p:spPr>
          <a:xfrm>
            <a:off x="1970210" y="3039941"/>
            <a:ext cx="8515350" cy="2571750"/>
          </a:xfrm>
          <a:prstGeom prst="rect">
            <a:avLst/>
          </a:prstGeom>
        </p:spPr>
      </p:pic>
    </p:spTree>
    <p:extLst>
      <p:ext uri="{BB962C8B-B14F-4D97-AF65-F5344CB8AC3E}">
        <p14:creationId xmlns:p14="http://schemas.microsoft.com/office/powerpoint/2010/main" val="4218596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3.1 Options de gestion</a:t>
            </a:r>
          </a:p>
        </p:txBody>
      </p:sp>
      <p:pic>
        <p:nvPicPr>
          <p:cNvPr id="4" name="Image 3"/>
          <p:cNvPicPr>
            <a:picLocks noChangeAspect="1"/>
          </p:cNvPicPr>
          <p:nvPr/>
        </p:nvPicPr>
        <p:blipFill>
          <a:blip r:embed="rId2"/>
          <a:stretch>
            <a:fillRect/>
          </a:stretch>
        </p:blipFill>
        <p:spPr>
          <a:xfrm>
            <a:off x="727075" y="1531937"/>
            <a:ext cx="9772650" cy="2219325"/>
          </a:xfrm>
          <a:prstGeom prst="rect">
            <a:avLst/>
          </a:prstGeom>
        </p:spPr>
      </p:pic>
      <p:pic>
        <p:nvPicPr>
          <p:cNvPr id="5" name="Image 4"/>
          <p:cNvPicPr>
            <a:picLocks noChangeAspect="1"/>
          </p:cNvPicPr>
          <p:nvPr/>
        </p:nvPicPr>
        <p:blipFill>
          <a:blip r:embed="rId3"/>
          <a:stretch>
            <a:fillRect/>
          </a:stretch>
        </p:blipFill>
        <p:spPr>
          <a:xfrm>
            <a:off x="774700" y="3751262"/>
            <a:ext cx="9725025" cy="2181225"/>
          </a:xfrm>
          <a:prstGeom prst="rect">
            <a:avLst/>
          </a:prstGeom>
        </p:spPr>
      </p:pic>
    </p:spTree>
    <p:extLst>
      <p:ext uri="{BB962C8B-B14F-4D97-AF65-F5344CB8AC3E}">
        <p14:creationId xmlns:p14="http://schemas.microsoft.com/office/powerpoint/2010/main" val="404155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0869BCC-3393-40BE-91FB-97939F9EF281}"/>
              </a:ext>
            </a:extLst>
          </p:cNvPr>
          <p:cNvSpPr>
            <a:spLocks noGrp="1"/>
          </p:cNvSpPr>
          <p:nvPr>
            <p:ph type="title"/>
          </p:nvPr>
        </p:nvSpPr>
        <p:spPr>
          <a:xfrm>
            <a:off x="549787" y="353579"/>
            <a:ext cx="10515600" cy="1325563"/>
          </a:xfrm>
        </p:spPr>
        <p:txBody>
          <a:bodyPr>
            <a:normAutofit/>
          </a:bodyPr>
          <a:lstStyle/>
          <a:p>
            <a:r>
              <a:rPr lang="fr-FR" sz="3600" dirty="0"/>
              <a:t>Tunnel de vente : étapes du projet</a:t>
            </a:r>
          </a:p>
        </p:txBody>
      </p:sp>
      <p:sp>
        <p:nvSpPr>
          <p:cNvPr id="3" name="ZoneTexte 2">
            <a:extLst>
              <a:ext uri="{FF2B5EF4-FFF2-40B4-BE49-F238E27FC236}">
                <a16:creationId xmlns="" xmlns:a16="http://schemas.microsoft.com/office/drawing/2014/main" id="{B3651F0E-562F-4E8E-8181-5632EA961982}"/>
              </a:ext>
            </a:extLst>
          </p:cNvPr>
          <p:cNvSpPr txBox="1"/>
          <p:nvPr/>
        </p:nvSpPr>
        <p:spPr>
          <a:xfrm>
            <a:off x="795093" y="1974898"/>
            <a:ext cx="2372124" cy="646331"/>
          </a:xfrm>
          <a:prstGeom prst="rect">
            <a:avLst/>
          </a:prstGeom>
          <a:noFill/>
        </p:spPr>
        <p:txBody>
          <a:bodyPr wrap="none" rtlCol="0">
            <a:spAutoFit/>
          </a:bodyPr>
          <a:lstStyle/>
          <a:p>
            <a:r>
              <a:rPr lang="fr-FR" u="sng" dirty="0"/>
              <a:t>Etape 1 : </a:t>
            </a:r>
            <a:r>
              <a:rPr lang="fr-FR" dirty="0"/>
              <a:t>Brainstorming</a:t>
            </a:r>
          </a:p>
          <a:p>
            <a:r>
              <a:rPr lang="fr-FR" dirty="0"/>
              <a:t>Écrans + Mécanique</a:t>
            </a:r>
          </a:p>
        </p:txBody>
      </p:sp>
      <p:sp>
        <p:nvSpPr>
          <p:cNvPr id="4" name="Flèche : droite 3">
            <a:extLst>
              <a:ext uri="{FF2B5EF4-FFF2-40B4-BE49-F238E27FC236}">
                <a16:creationId xmlns="" xmlns:a16="http://schemas.microsoft.com/office/drawing/2014/main" id="{543B0FA2-3E28-4379-BDFC-053BEB9F203D}"/>
              </a:ext>
            </a:extLst>
          </p:cNvPr>
          <p:cNvSpPr/>
          <p:nvPr/>
        </p:nvSpPr>
        <p:spPr>
          <a:xfrm>
            <a:off x="795093" y="2794230"/>
            <a:ext cx="10682804" cy="671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 xmlns:a16="http://schemas.microsoft.com/office/drawing/2014/main" id="{0B7B04DC-AC7F-4623-86B4-7CBC555EBFD3}"/>
              </a:ext>
            </a:extLst>
          </p:cNvPr>
          <p:cNvSpPr txBox="1"/>
          <p:nvPr/>
        </p:nvSpPr>
        <p:spPr>
          <a:xfrm>
            <a:off x="3273508" y="1968398"/>
            <a:ext cx="1711751" cy="646331"/>
          </a:xfrm>
          <a:prstGeom prst="rect">
            <a:avLst/>
          </a:prstGeom>
          <a:noFill/>
        </p:spPr>
        <p:txBody>
          <a:bodyPr wrap="none" rtlCol="0">
            <a:spAutoFit/>
          </a:bodyPr>
          <a:lstStyle/>
          <a:p>
            <a:r>
              <a:rPr lang="fr-FR" u="sng" dirty="0"/>
              <a:t>Etape 2 : </a:t>
            </a:r>
            <a:r>
              <a:rPr lang="fr-FR" dirty="0"/>
              <a:t>Ecrans </a:t>
            </a:r>
          </a:p>
          <a:p>
            <a:r>
              <a:rPr lang="fr-FR" dirty="0" err="1"/>
              <a:t>Mock</a:t>
            </a:r>
            <a:r>
              <a:rPr lang="fr-FR" dirty="0"/>
              <a:t>-UP</a:t>
            </a:r>
          </a:p>
        </p:txBody>
      </p:sp>
      <p:sp>
        <p:nvSpPr>
          <p:cNvPr id="6" name="ZoneTexte 5">
            <a:extLst>
              <a:ext uri="{FF2B5EF4-FFF2-40B4-BE49-F238E27FC236}">
                <a16:creationId xmlns="" xmlns:a16="http://schemas.microsoft.com/office/drawing/2014/main" id="{0EC3658E-B407-425F-BD7D-C81131B9059F}"/>
              </a:ext>
            </a:extLst>
          </p:cNvPr>
          <p:cNvSpPr txBox="1"/>
          <p:nvPr/>
        </p:nvSpPr>
        <p:spPr>
          <a:xfrm>
            <a:off x="5138929" y="1968399"/>
            <a:ext cx="2078967" cy="923330"/>
          </a:xfrm>
          <a:prstGeom prst="rect">
            <a:avLst/>
          </a:prstGeom>
          <a:noFill/>
        </p:spPr>
        <p:txBody>
          <a:bodyPr wrap="none" rtlCol="0">
            <a:spAutoFit/>
          </a:bodyPr>
          <a:lstStyle/>
          <a:p>
            <a:r>
              <a:rPr lang="fr-FR" u="sng" dirty="0"/>
              <a:t>Etape 3 : </a:t>
            </a:r>
            <a:r>
              <a:rPr lang="fr-FR" dirty="0"/>
              <a:t>Réalisation</a:t>
            </a:r>
          </a:p>
          <a:p>
            <a:r>
              <a:rPr lang="fr-FR" dirty="0"/>
              <a:t>des maquettes + </a:t>
            </a:r>
          </a:p>
          <a:p>
            <a:r>
              <a:rPr lang="fr-FR" dirty="0"/>
              <a:t>chiffrage</a:t>
            </a:r>
          </a:p>
        </p:txBody>
      </p:sp>
      <p:sp>
        <p:nvSpPr>
          <p:cNvPr id="7" name="ZoneTexte 6">
            <a:extLst>
              <a:ext uri="{FF2B5EF4-FFF2-40B4-BE49-F238E27FC236}">
                <a16:creationId xmlns="" xmlns:a16="http://schemas.microsoft.com/office/drawing/2014/main" id="{DAB6B89A-7562-456B-A4CA-029A93BB3DFD}"/>
              </a:ext>
            </a:extLst>
          </p:cNvPr>
          <p:cNvSpPr txBox="1"/>
          <p:nvPr/>
        </p:nvSpPr>
        <p:spPr>
          <a:xfrm>
            <a:off x="7301395" y="1974897"/>
            <a:ext cx="1651158" cy="923330"/>
          </a:xfrm>
          <a:prstGeom prst="rect">
            <a:avLst/>
          </a:prstGeom>
          <a:noFill/>
        </p:spPr>
        <p:txBody>
          <a:bodyPr wrap="none" rtlCol="0">
            <a:spAutoFit/>
          </a:bodyPr>
          <a:lstStyle/>
          <a:p>
            <a:r>
              <a:rPr lang="fr-FR" u="sng" dirty="0"/>
              <a:t>Etape 4 : </a:t>
            </a:r>
          </a:p>
          <a:p>
            <a:r>
              <a:rPr lang="fr-FR" dirty="0"/>
              <a:t>Intégration des </a:t>
            </a:r>
          </a:p>
          <a:p>
            <a:r>
              <a:rPr lang="fr-FR" dirty="0"/>
              <a:t>maquettes</a:t>
            </a:r>
          </a:p>
        </p:txBody>
      </p:sp>
      <p:sp>
        <p:nvSpPr>
          <p:cNvPr id="8" name="ZoneTexte 7">
            <a:extLst>
              <a:ext uri="{FF2B5EF4-FFF2-40B4-BE49-F238E27FC236}">
                <a16:creationId xmlns="" xmlns:a16="http://schemas.microsoft.com/office/drawing/2014/main" id="{296B3020-CED5-45A6-8993-FDB906937E39}"/>
              </a:ext>
            </a:extLst>
          </p:cNvPr>
          <p:cNvSpPr txBox="1"/>
          <p:nvPr/>
        </p:nvSpPr>
        <p:spPr>
          <a:xfrm>
            <a:off x="9179334" y="1968398"/>
            <a:ext cx="1778949" cy="646331"/>
          </a:xfrm>
          <a:prstGeom prst="rect">
            <a:avLst/>
          </a:prstGeom>
          <a:noFill/>
        </p:spPr>
        <p:txBody>
          <a:bodyPr wrap="none" rtlCol="0">
            <a:spAutoFit/>
          </a:bodyPr>
          <a:lstStyle/>
          <a:p>
            <a:r>
              <a:rPr lang="fr-FR" u="sng" dirty="0"/>
              <a:t>Etape 5 :</a:t>
            </a:r>
          </a:p>
          <a:p>
            <a:r>
              <a:rPr lang="fr-FR" dirty="0"/>
              <a:t>Développements</a:t>
            </a:r>
          </a:p>
        </p:txBody>
      </p:sp>
      <p:sp>
        <p:nvSpPr>
          <p:cNvPr id="9" name="ZoneTexte 8">
            <a:extLst>
              <a:ext uri="{FF2B5EF4-FFF2-40B4-BE49-F238E27FC236}">
                <a16:creationId xmlns="" xmlns:a16="http://schemas.microsoft.com/office/drawing/2014/main" id="{953CC2A1-6134-4DF6-86E5-3AF9429761EC}"/>
              </a:ext>
            </a:extLst>
          </p:cNvPr>
          <p:cNvSpPr txBox="1"/>
          <p:nvPr/>
        </p:nvSpPr>
        <p:spPr>
          <a:xfrm>
            <a:off x="611485" y="1550945"/>
            <a:ext cx="1762534" cy="400110"/>
          </a:xfrm>
          <a:prstGeom prst="rect">
            <a:avLst/>
          </a:prstGeom>
          <a:noFill/>
        </p:spPr>
        <p:txBody>
          <a:bodyPr wrap="none" rtlCol="0">
            <a:spAutoFit/>
          </a:bodyPr>
          <a:lstStyle/>
          <a:p>
            <a:r>
              <a:rPr lang="fr-FR" sz="2000" i="1" dirty="0"/>
              <a:t>Différents lots :</a:t>
            </a:r>
          </a:p>
        </p:txBody>
      </p:sp>
      <p:sp>
        <p:nvSpPr>
          <p:cNvPr id="10" name="ZoneTexte 9">
            <a:extLst>
              <a:ext uri="{FF2B5EF4-FFF2-40B4-BE49-F238E27FC236}">
                <a16:creationId xmlns="" xmlns:a16="http://schemas.microsoft.com/office/drawing/2014/main" id="{C598E81D-DE05-4614-AC44-5F7FB7388716}"/>
              </a:ext>
            </a:extLst>
          </p:cNvPr>
          <p:cNvSpPr txBox="1"/>
          <p:nvPr/>
        </p:nvSpPr>
        <p:spPr>
          <a:xfrm>
            <a:off x="570616" y="4261087"/>
            <a:ext cx="2200346" cy="400110"/>
          </a:xfrm>
          <a:prstGeom prst="rect">
            <a:avLst/>
          </a:prstGeom>
          <a:noFill/>
        </p:spPr>
        <p:txBody>
          <a:bodyPr wrap="none" rtlCol="0">
            <a:spAutoFit/>
          </a:bodyPr>
          <a:lstStyle/>
          <a:p>
            <a:r>
              <a:rPr lang="fr-FR" sz="2000" i="1" dirty="0"/>
              <a:t>Chantiers associés :</a:t>
            </a:r>
          </a:p>
        </p:txBody>
      </p:sp>
      <p:sp>
        <p:nvSpPr>
          <p:cNvPr id="11" name="ZoneTexte 10">
            <a:extLst>
              <a:ext uri="{FF2B5EF4-FFF2-40B4-BE49-F238E27FC236}">
                <a16:creationId xmlns="" xmlns:a16="http://schemas.microsoft.com/office/drawing/2014/main" id="{501F49AD-F24E-4D86-A146-6BF5854DF589}"/>
              </a:ext>
            </a:extLst>
          </p:cNvPr>
          <p:cNvSpPr txBox="1"/>
          <p:nvPr/>
        </p:nvSpPr>
        <p:spPr>
          <a:xfrm>
            <a:off x="795093" y="4620856"/>
            <a:ext cx="1250214" cy="369332"/>
          </a:xfrm>
          <a:prstGeom prst="rect">
            <a:avLst/>
          </a:prstGeom>
          <a:noFill/>
        </p:spPr>
        <p:txBody>
          <a:bodyPr wrap="none" rtlCol="0">
            <a:spAutoFit/>
          </a:bodyPr>
          <a:lstStyle/>
          <a:p>
            <a:r>
              <a:rPr lang="fr-FR" dirty="0"/>
              <a:t>Home Page</a:t>
            </a:r>
          </a:p>
        </p:txBody>
      </p:sp>
      <p:sp>
        <p:nvSpPr>
          <p:cNvPr id="13" name="ZoneTexte 12">
            <a:extLst>
              <a:ext uri="{FF2B5EF4-FFF2-40B4-BE49-F238E27FC236}">
                <a16:creationId xmlns="" xmlns:a16="http://schemas.microsoft.com/office/drawing/2014/main" id="{B1FD68DC-F24B-4A12-838E-1CAE8C2E8D21}"/>
              </a:ext>
            </a:extLst>
          </p:cNvPr>
          <p:cNvSpPr txBox="1"/>
          <p:nvPr/>
        </p:nvSpPr>
        <p:spPr>
          <a:xfrm>
            <a:off x="7217896" y="4654770"/>
            <a:ext cx="1917704" cy="1200329"/>
          </a:xfrm>
          <a:prstGeom prst="rect">
            <a:avLst/>
          </a:prstGeom>
          <a:noFill/>
        </p:spPr>
        <p:txBody>
          <a:bodyPr wrap="none" rtlCol="0">
            <a:spAutoFit/>
          </a:bodyPr>
          <a:lstStyle/>
          <a:p>
            <a:r>
              <a:rPr lang="fr-FR" dirty="0"/>
              <a:t>PRM : relance des </a:t>
            </a:r>
          </a:p>
          <a:p>
            <a:r>
              <a:rPr lang="fr-FR" dirty="0"/>
              <a:t>personnes</a:t>
            </a:r>
          </a:p>
          <a:p>
            <a:r>
              <a:rPr lang="fr-FR" dirty="0"/>
              <a:t>qui ont quitté </a:t>
            </a:r>
          </a:p>
          <a:p>
            <a:r>
              <a:rPr lang="fr-FR" dirty="0"/>
              <a:t>le tunnel</a:t>
            </a:r>
          </a:p>
        </p:txBody>
      </p:sp>
      <p:sp>
        <p:nvSpPr>
          <p:cNvPr id="14" name="ZoneTexte 13">
            <a:extLst>
              <a:ext uri="{FF2B5EF4-FFF2-40B4-BE49-F238E27FC236}">
                <a16:creationId xmlns="" xmlns:a16="http://schemas.microsoft.com/office/drawing/2014/main" id="{46095B73-B50D-4823-A16F-B4B3A868ACFC}"/>
              </a:ext>
            </a:extLst>
          </p:cNvPr>
          <p:cNvSpPr txBox="1"/>
          <p:nvPr/>
        </p:nvSpPr>
        <p:spPr>
          <a:xfrm>
            <a:off x="3109421" y="4654771"/>
            <a:ext cx="1664943" cy="646331"/>
          </a:xfrm>
          <a:prstGeom prst="rect">
            <a:avLst/>
          </a:prstGeom>
          <a:noFill/>
        </p:spPr>
        <p:txBody>
          <a:bodyPr wrap="none" rtlCol="0">
            <a:spAutoFit/>
          </a:bodyPr>
          <a:lstStyle/>
          <a:p>
            <a:r>
              <a:rPr lang="fr-FR" dirty="0"/>
              <a:t>Charte de saisie</a:t>
            </a:r>
          </a:p>
          <a:p>
            <a:r>
              <a:rPr lang="fr-FR" dirty="0"/>
              <a:t>des formulaires</a:t>
            </a:r>
          </a:p>
        </p:txBody>
      </p:sp>
      <p:sp>
        <p:nvSpPr>
          <p:cNvPr id="15" name="ZoneTexte 14">
            <a:extLst>
              <a:ext uri="{FF2B5EF4-FFF2-40B4-BE49-F238E27FC236}">
                <a16:creationId xmlns="" xmlns:a16="http://schemas.microsoft.com/office/drawing/2014/main" id="{81A7D64C-1794-47CB-A425-C33583A7350B}"/>
              </a:ext>
            </a:extLst>
          </p:cNvPr>
          <p:cNvSpPr txBox="1"/>
          <p:nvPr/>
        </p:nvSpPr>
        <p:spPr>
          <a:xfrm>
            <a:off x="795093" y="4990188"/>
            <a:ext cx="1865704" cy="369332"/>
          </a:xfrm>
          <a:prstGeom prst="rect">
            <a:avLst/>
          </a:prstGeom>
          <a:noFill/>
        </p:spPr>
        <p:txBody>
          <a:bodyPr wrap="none" rtlCol="0">
            <a:spAutoFit/>
          </a:bodyPr>
          <a:lstStyle/>
          <a:p>
            <a:r>
              <a:rPr lang="fr-FR" dirty="0"/>
              <a:t>Doc. commerciale</a:t>
            </a:r>
          </a:p>
        </p:txBody>
      </p:sp>
      <p:sp>
        <p:nvSpPr>
          <p:cNvPr id="16" name="ZoneTexte 15">
            <a:extLst>
              <a:ext uri="{FF2B5EF4-FFF2-40B4-BE49-F238E27FC236}">
                <a16:creationId xmlns="" xmlns:a16="http://schemas.microsoft.com/office/drawing/2014/main" id="{1A887F37-00DC-4513-8654-AEFCAD08E5A0}"/>
              </a:ext>
            </a:extLst>
          </p:cNvPr>
          <p:cNvSpPr txBox="1"/>
          <p:nvPr/>
        </p:nvSpPr>
        <p:spPr>
          <a:xfrm>
            <a:off x="5222988" y="4659937"/>
            <a:ext cx="1317990" cy="646331"/>
          </a:xfrm>
          <a:prstGeom prst="rect">
            <a:avLst/>
          </a:prstGeom>
          <a:noFill/>
        </p:spPr>
        <p:txBody>
          <a:bodyPr wrap="none" rtlCol="0">
            <a:spAutoFit/>
          </a:bodyPr>
          <a:lstStyle/>
          <a:p>
            <a:r>
              <a:rPr lang="fr-FR" dirty="0"/>
              <a:t>Déclinaison </a:t>
            </a:r>
          </a:p>
          <a:p>
            <a:r>
              <a:rPr lang="fr-FR" dirty="0"/>
              <a:t>du tunnel</a:t>
            </a:r>
          </a:p>
        </p:txBody>
      </p:sp>
      <p:sp>
        <p:nvSpPr>
          <p:cNvPr id="17" name="ZoneTexte 16">
            <a:extLst>
              <a:ext uri="{FF2B5EF4-FFF2-40B4-BE49-F238E27FC236}">
                <a16:creationId xmlns="" xmlns:a16="http://schemas.microsoft.com/office/drawing/2014/main" id="{5AB56FB9-7E6C-4CFB-B9F8-5C123C023CB5}"/>
              </a:ext>
            </a:extLst>
          </p:cNvPr>
          <p:cNvSpPr txBox="1"/>
          <p:nvPr/>
        </p:nvSpPr>
        <p:spPr>
          <a:xfrm>
            <a:off x="9167578" y="4680177"/>
            <a:ext cx="1531317" cy="369332"/>
          </a:xfrm>
          <a:prstGeom prst="rect">
            <a:avLst/>
          </a:prstGeom>
          <a:noFill/>
        </p:spPr>
        <p:txBody>
          <a:bodyPr wrap="none" rtlCol="0">
            <a:spAutoFit/>
          </a:bodyPr>
          <a:lstStyle/>
          <a:p>
            <a:r>
              <a:rPr lang="fr-FR" dirty="0"/>
              <a:t>Tunnel Mobile</a:t>
            </a:r>
          </a:p>
        </p:txBody>
      </p:sp>
      <p:sp>
        <p:nvSpPr>
          <p:cNvPr id="18" name="Triangle isocèle 17">
            <a:extLst>
              <a:ext uri="{FF2B5EF4-FFF2-40B4-BE49-F238E27FC236}">
                <a16:creationId xmlns="" xmlns:a16="http://schemas.microsoft.com/office/drawing/2014/main" id="{9AC917EA-10B1-46C2-959E-7F3DDBE3948D}"/>
              </a:ext>
            </a:extLst>
          </p:cNvPr>
          <p:cNvSpPr/>
          <p:nvPr/>
        </p:nvSpPr>
        <p:spPr>
          <a:xfrm>
            <a:off x="3657471" y="2756634"/>
            <a:ext cx="622298" cy="677428"/>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droite 18">
            <a:extLst>
              <a:ext uri="{FF2B5EF4-FFF2-40B4-BE49-F238E27FC236}">
                <a16:creationId xmlns="" xmlns:a16="http://schemas.microsoft.com/office/drawing/2014/main" id="{9616791B-AA69-4AEF-9BB9-AEA773EF1393}"/>
              </a:ext>
            </a:extLst>
          </p:cNvPr>
          <p:cNvSpPr/>
          <p:nvPr/>
        </p:nvSpPr>
        <p:spPr>
          <a:xfrm>
            <a:off x="795093" y="5726169"/>
            <a:ext cx="10682804" cy="671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isocèle 19">
            <a:extLst>
              <a:ext uri="{FF2B5EF4-FFF2-40B4-BE49-F238E27FC236}">
                <a16:creationId xmlns="" xmlns:a16="http://schemas.microsoft.com/office/drawing/2014/main" id="{683D19C9-9D98-4C4E-A353-AC021723DC59}"/>
              </a:ext>
            </a:extLst>
          </p:cNvPr>
          <p:cNvSpPr/>
          <p:nvPr/>
        </p:nvSpPr>
        <p:spPr>
          <a:xfrm>
            <a:off x="1262414" y="5688511"/>
            <a:ext cx="622298" cy="677428"/>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100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3.2 Options de protection</a:t>
            </a:r>
          </a:p>
        </p:txBody>
      </p:sp>
      <p:pic>
        <p:nvPicPr>
          <p:cNvPr id="4" name="Espace réservé du contenu 3"/>
          <p:cNvPicPr>
            <a:picLocks noGrp="1" noChangeAspect="1"/>
          </p:cNvPicPr>
          <p:nvPr>
            <p:ph idx="1"/>
          </p:nvPr>
        </p:nvPicPr>
        <p:blipFill>
          <a:blip r:embed="rId2"/>
          <a:stretch>
            <a:fillRect/>
          </a:stretch>
        </p:blipFill>
        <p:spPr>
          <a:xfrm>
            <a:off x="1219200" y="1839119"/>
            <a:ext cx="9753600" cy="4324350"/>
          </a:xfrm>
          <a:prstGeom prst="rect">
            <a:avLst/>
          </a:prstGeom>
        </p:spPr>
      </p:pic>
    </p:spTree>
    <p:extLst>
      <p:ext uri="{BB962C8B-B14F-4D97-AF65-F5344CB8AC3E}">
        <p14:creationId xmlns:p14="http://schemas.microsoft.com/office/powerpoint/2010/main" val="2036584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3.3 Clause bénéficiaire</a:t>
            </a:r>
          </a:p>
        </p:txBody>
      </p:sp>
      <p:pic>
        <p:nvPicPr>
          <p:cNvPr id="4" name="Image 3"/>
          <p:cNvPicPr>
            <a:picLocks noChangeAspect="1"/>
          </p:cNvPicPr>
          <p:nvPr/>
        </p:nvPicPr>
        <p:blipFill>
          <a:blip r:embed="rId2"/>
          <a:stretch>
            <a:fillRect/>
          </a:stretch>
        </p:blipFill>
        <p:spPr>
          <a:xfrm>
            <a:off x="1219200" y="1495425"/>
            <a:ext cx="9753600" cy="3867150"/>
          </a:xfrm>
          <a:prstGeom prst="rect">
            <a:avLst/>
          </a:prstGeom>
        </p:spPr>
      </p:pic>
    </p:spTree>
    <p:extLst>
      <p:ext uri="{BB962C8B-B14F-4D97-AF65-F5344CB8AC3E}">
        <p14:creationId xmlns:p14="http://schemas.microsoft.com/office/powerpoint/2010/main" val="776745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919100" y="2182222"/>
            <a:ext cx="2742957" cy="863125"/>
          </a:xfrm>
        </p:spPr>
        <p:txBody>
          <a:bodyPr>
            <a:normAutofit fontScale="90000"/>
          </a:bodyPr>
          <a:lstStyle/>
          <a:p>
            <a:pPr algn="ctr"/>
            <a:r>
              <a:rPr lang="fr-FR" dirty="0"/>
              <a:t>4.1 </a:t>
            </a:r>
            <a:br>
              <a:rPr lang="fr-FR" dirty="0"/>
            </a:br>
            <a:r>
              <a:rPr lang="fr-FR" dirty="0"/>
              <a:t>Règlement</a:t>
            </a:r>
          </a:p>
        </p:txBody>
      </p:sp>
    </p:spTree>
    <p:extLst>
      <p:ext uri="{BB962C8B-B14F-4D97-AF65-F5344CB8AC3E}">
        <p14:creationId xmlns:p14="http://schemas.microsoft.com/office/powerpoint/2010/main" val="1573231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791254657"/>
              </p:ext>
            </p:extLst>
          </p:nvPr>
        </p:nvGraphicFramePr>
        <p:xfrm>
          <a:off x="297204" y="743822"/>
          <a:ext cx="11589996" cy="2926080"/>
        </p:xfrm>
        <a:graphic>
          <a:graphicData uri="http://schemas.openxmlformats.org/drawingml/2006/table">
            <a:tbl>
              <a:tblPr firstRow="1" bandRow="1">
                <a:tableStyleId>{5C22544A-7EE6-4342-B048-85BDC9FD1C3A}</a:tableStyleId>
              </a:tblPr>
              <a:tblGrid>
                <a:gridCol w="247218">
                  <a:extLst>
                    <a:ext uri="{9D8B030D-6E8A-4147-A177-3AD203B41FA5}">
                      <a16:colId xmlns="" xmlns:a16="http://schemas.microsoft.com/office/drawing/2014/main" val="20000"/>
                    </a:ext>
                  </a:extLst>
                </a:gridCol>
                <a:gridCol w="3616114">
                  <a:extLst>
                    <a:ext uri="{9D8B030D-6E8A-4147-A177-3AD203B41FA5}">
                      <a16:colId xmlns="" xmlns:a16="http://schemas.microsoft.com/office/drawing/2014/main" val="20001"/>
                    </a:ext>
                  </a:extLst>
                </a:gridCol>
                <a:gridCol w="3863332">
                  <a:extLst>
                    <a:ext uri="{9D8B030D-6E8A-4147-A177-3AD203B41FA5}">
                      <a16:colId xmlns="" xmlns:a16="http://schemas.microsoft.com/office/drawing/2014/main" val="20002"/>
                    </a:ext>
                  </a:extLst>
                </a:gridCol>
                <a:gridCol w="3863332">
                  <a:extLst>
                    <a:ext uri="{9D8B030D-6E8A-4147-A177-3AD203B41FA5}">
                      <a16:colId xmlns="" xmlns:a16="http://schemas.microsoft.com/office/drawing/2014/main" val="20003"/>
                    </a:ext>
                  </a:extLst>
                </a:gridCol>
              </a:tblGrid>
              <a:tr h="315234">
                <a:tc gridSpan="4">
                  <a:txBody>
                    <a:bodyPr/>
                    <a:lstStyle/>
                    <a:p>
                      <a:r>
                        <a:rPr lang="fr-FR" sz="1400" dirty="0">
                          <a:solidFill>
                            <a:schemeClr val="tx1"/>
                          </a:solidFill>
                        </a:rPr>
                        <a:t>Votre mode de règlement</a:t>
                      </a:r>
                    </a:p>
                    <a:p>
                      <a:endParaRPr lang="fr-FR" sz="1400" b="0" dirty="0">
                        <a:solidFill>
                          <a:schemeClr val="tx1"/>
                        </a:solidFill>
                      </a:endParaRPr>
                    </a:p>
                    <a:p>
                      <a:r>
                        <a:rPr lang="fr-FR" sz="1400" b="0" dirty="0">
                          <a:solidFill>
                            <a:schemeClr val="tx1"/>
                          </a:solidFill>
                        </a:rPr>
                        <a:t>Choisissiez un mode de règlement pour votre versement initial de 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0"/>
                  </a:ext>
                </a:extLst>
              </a:tr>
              <a:tr h="222190">
                <a:tc>
                  <a:txBody>
                    <a:bodyPr/>
                    <a:lstStyle/>
                    <a:p>
                      <a:pPr marL="285750" indent="-285750">
                        <a:buFont typeface="Wingdings" panose="05000000000000000000" pitchFamily="2" charset="2"/>
                        <a:buChar char="q"/>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marL="0" indent="0">
                        <a:buFont typeface="Wingdings" panose="05000000000000000000" pitchFamily="2" charset="2"/>
                        <a:buNone/>
                      </a:pPr>
                      <a:r>
                        <a:rPr lang="fr-FR" sz="1400" baseline="0" dirty="0"/>
                        <a:t>Les VLP seront honorés par prélèvement sur votre compte bancaire. Renseignez un RIB ci dessous</a:t>
                      </a:r>
                    </a:p>
                    <a:p>
                      <a:pPr marL="0" indent="0">
                        <a:buFont typeface="Wingdings" panose="05000000000000000000" pitchFamily="2" charset="2"/>
                        <a:buNone/>
                      </a:pPr>
                      <a:r>
                        <a:rPr lang="fr-FR" sz="1400" baseline="0" dirty="0"/>
                        <a:t>Les RPP seront honoré par virement sur votre compte bancaire. Renseignez un RIB ci dessous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buFont typeface="Wingdings" panose="05000000000000000000" pitchFamily="2" charset="2"/>
                        <a:buChar char="q"/>
                      </a:pPr>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285750" indent="-285750">
                        <a:buFont typeface="Wingdings" panose="05000000000000000000" pitchFamily="2" charset="2"/>
                        <a:buChar char="q"/>
                      </a:pPr>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22190">
                <a:tc gridSpan="2">
                  <a:txBody>
                    <a:bodyPr/>
                    <a:lstStyle/>
                    <a:p>
                      <a:pPr marL="285750" indent="-285750">
                        <a:buFont typeface="Wingdings" panose="05000000000000000000" pitchFamily="2" charset="2"/>
                        <a:buChar char="q"/>
                      </a:pPr>
                      <a:r>
                        <a:rPr lang="fr-FR" sz="1400" dirty="0"/>
                        <a:t>Virement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lang="fr-FR"/>
                    </a:p>
                  </a:txBody>
                  <a:tcPr/>
                </a:tc>
                <a:tc>
                  <a:txBody>
                    <a:bodyPr/>
                    <a:lstStyle/>
                    <a:p>
                      <a:pPr marL="285750" indent="-285750">
                        <a:buFont typeface="Wingdings" panose="05000000000000000000" pitchFamily="2" charset="2"/>
                        <a:buChar char="q"/>
                      </a:pPr>
                      <a:r>
                        <a:rPr lang="fr-FR" sz="1400" dirty="0"/>
                        <a:t>Prélèvement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285750" indent="-285750">
                        <a:buFont typeface="Wingdings" panose="05000000000000000000" pitchFamily="2" charset="2"/>
                        <a:buChar char="q"/>
                      </a:pPr>
                      <a:r>
                        <a:rPr lang="fr-FR" sz="1400" dirty="0"/>
                        <a:t>Chèque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 xmlns:a16="http://schemas.microsoft.com/office/drawing/2014/main" val="10002"/>
                  </a:ext>
                </a:extLst>
              </a:tr>
              <a:tr h="622988">
                <a:tc gridSpan="2">
                  <a:txBody>
                    <a:bodyPr/>
                    <a:lstStyle/>
                    <a:p>
                      <a:pPr marL="0" indent="0">
                        <a:buFont typeface="Arial" panose="020B0604020202020204" pitchFamily="34" charset="0"/>
                        <a:buNone/>
                      </a:pPr>
                      <a:r>
                        <a:rPr lang="fr-FR" sz="1400" dirty="0"/>
                        <a:t>Le</a:t>
                      </a:r>
                      <a:r>
                        <a:rPr lang="fr-FR" sz="1400" baseline="0" dirty="0"/>
                        <a:t> virement est à réaliser par vos soins sur le compte bancaire de </a:t>
                      </a:r>
                      <a:r>
                        <a:rPr lang="fr-FR" sz="1400" baseline="0" dirty="0" err="1"/>
                        <a:t>Suravenir</a:t>
                      </a:r>
                      <a:r>
                        <a:rPr lang="fr-FR" sz="1400" baseline="0" dirty="0"/>
                        <a:t>. Télécharger le RIB de l’assureur.</a:t>
                      </a:r>
                    </a:p>
                    <a:p>
                      <a:pPr marL="0" indent="0">
                        <a:buFont typeface="Arial" panose="020B0604020202020204" pitchFamily="34" charset="0"/>
                        <a:buNone/>
                      </a:pPr>
                      <a:r>
                        <a:rPr lang="fr-FR" sz="1400" baseline="0" dirty="0"/>
                        <a:t>Informations sur le virement</a:t>
                      </a:r>
                    </a:p>
                    <a:p>
                      <a:pPr marL="171450" indent="-171450">
                        <a:buFont typeface="Arial" panose="020B0604020202020204" pitchFamily="34" charset="0"/>
                        <a:buChar char="•"/>
                      </a:pPr>
                      <a:r>
                        <a:rPr lang="fr-FR" sz="1400" baseline="0" dirty="0"/>
                        <a:t> Date du virement :_____________</a:t>
                      </a:r>
                    </a:p>
                    <a:p>
                      <a:pPr marL="171450" indent="-171450">
                        <a:buFont typeface="Arial" panose="020B0604020202020204" pitchFamily="34" charset="0"/>
                        <a:buChar char="•"/>
                      </a:pPr>
                      <a:r>
                        <a:rPr lang="fr-FR" sz="1400" baseline="0" dirty="0"/>
                        <a:t>Libellé du virement :______________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0" indent="0">
                        <a:buFont typeface="Arial" panose="020B0604020202020204" pitchFamily="34" charset="0"/>
                        <a:buNone/>
                      </a:pPr>
                      <a:r>
                        <a:rPr lang="fr-FR" sz="1400" dirty="0"/>
                        <a:t>Le prélèvement est réaliser par l’assureur sur votre compte bancaire</a:t>
                      </a:r>
                    </a:p>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fr-FR" sz="1400" dirty="0"/>
                        <a:t>Le chèque est libellé à l’ordre de </a:t>
                      </a:r>
                      <a:r>
                        <a:rPr lang="fr-FR" sz="1400" dirty="0" err="1"/>
                        <a:t>Suravenir</a:t>
                      </a:r>
                      <a:r>
                        <a:rPr lang="fr-FR" sz="1400" dirty="0"/>
                        <a:t>. </a:t>
                      </a:r>
                    </a:p>
                    <a:p>
                      <a:pPr marL="171450" indent="-171450">
                        <a:buFont typeface="Arial" panose="020B0604020202020204" pitchFamily="34" charset="0"/>
                        <a:buChar char="•"/>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029354074"/>
              </p:ext>
            </p:extLst>
          </p:nvPr>
        </p:nvGraphicFramePr>
        <p:xfrm>
          <a:off x="297204" y="3398663"/>
          <a:ext cx="11589996" cy="3352800"/>
        </p:xfrm>
        <a:graphic>
          <a:graphicData uri="http://schemas.openxmlformats.org/drawingml/2006/table">
            <a:tbl>
              <a:tblPr firstRow="1" bandRow="1">
                <a:tableStyleId>{5C22544A-7EE6-4342-B048-85BDC9FD1C3A}</a:tableStyleId>
              </a:tblPr>
              <a:tblGrid>
                <a:gridCol w="1055470">
                  <a:extLst>
                    <a:ext uri="{9D8B030D-6E8A-4147-A177-3AD203B41FA5}">
                      <a16:colId xmlns="" xmlns:a16="http://schemas.microsoft.com/office/drawing/2014/main" val="20000"/>
                    </a:ext>
                  </a:extLst>
                </a:gridCol>
                <a:gridCol w="2997135">
                  <a:extLst>
                    <a:ext uri="{9D8B030D-6E8A-4147-A177-3AD203B41FA5}">
                      <a16:colId xmlns="" xmlns:a16="http://schemas.microsoft.com/office/drawing/2014/main" val="20001"/>
                    </a:ext>
                  </a:extLst>
                </a:gridCol>
                <a:gridCol w="3482870">
                  <a:extLst>
                    <a:ext uri="{9D8B030D-6E8A-4147-A177-3AD203B41FA5}">
                      <a16:colId xmlns="" xmlns:a16="http://schemas.microsoft.com/office/drawing/2014/main" val="20002"/>
                    </a:ext>
                  </a:extLst>
                </a:gridCol>
                <a:gridCol w="4054521">
                  <a:extLst>
                    <a:ext uri="{9D8B030D-6E8A-4147-A177-3AD203B41FA5}">
                      <a16:colId xmlns="" xmlns:a16="http://schemas.microsoft.com/office/drawing/2014/main" val="20003"/>
                    </a:ext>
                  </a:extLst>
                </a:gridCol>
              </a:tblGrid>
              <a:tr h="231591">
                <a:tc gridSpan="4">
                  <a:txBody>
                    <a:bodyPr/>
                    <a:lstStyle/>
                    <a:p>
                      <a:pPr marL="0" indent="0">
                        <a:buFont typeface="Wingdings" panose="05000000000000000000" pitchFamily="2" charset="2"/>
                        <a:buNone/>
                      </a:pPr>
                      <a:endParaRPr lang="fr-FR" sz="1400" b="0" dirty="0">
                        <a:solidFill>
                          <a:schemeClr val="tx1"/>
                        </a:solidFill>
                      </a:endParaRPr>
                    </a:p>
                    <a:p>
                      <a:pPr marL="0" indent="0">
                        <a:buFont typeface="Wingdings" panose="05000000000000000000" pitchFamily="2" charset="2"/>
                        <a:buNone/>
                      </a:pPr>
                      <a:r>
                        <a:rPr lang="fr-FR" sz="1400" b="1" dirty="0">
                          <a:solidFill>
                            <a:schemeClr val="tx1"/>
                          </a:solidFill>
                        </a:rPr>
                        <a:t>Ce règlement est</a:t>
                      </a:r>
                      <a:r>
                        <a:rPr lang="fr-FR" sz="1400" b="1" baseline="0" dirty="0">
                          <a:solidFill>
                            <a:schemeClr val="tx1"/>
                          </a:solidFill>
                        </a:rPr>
                        <a:t> honoré </a:t>
                      </a:r>
                      <a:r>
                        <a:rPr lang="fr-FR" sz="1400" b="1" dirty="0">
                          <a:solidFill>
                            <a:schemeClr val="tx1"/>
                          </a:solidFill>
                        </a:rPr>
                        <a:t>par le débit d'un compte bancaire à votre nom (seul ou compte joint)</a:t>
                      </a:r>
                      <a:r>
                        <a:rPr lang="fr-FR" sz="1400" b="1" baseline="0" dirty="0">
                          <a:solidFill>
                            <a:schemeClr val="tx1"/>
                          </a:solidFill>
                        </a:rPr>
                        <a:t> et ouvert auprès d’un établissement bancaire en France/ Ce règlement est-il honoré par le débit d'un compte bancaire à votre nom (seul ou compte joint)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extLst>
                  <a:ext uri="{0D108BD9-81ED-4DB2-BD59-A6C34878D82A}">
                    <a16:rowId xmlns="" xmlns:a16="http://schemas.microsoft.com/office/drawing/2014/main" val="10000"/>
                  </a:ext>
                </a:extLst>
              </a:tr>
              <a:tr h="204245">
                <a:tc>
                  <a:txBody>
                    <a:bodyPr/>
                    <a:lstStyle/>
                    <a:p>
                      <a:pPr marL="171450" indent="-171450" algn="r">
                        <a:buFont typeface="Wingdings" panose="05000000000000000000" pitchFamily="2" charset="2"/>
                        <a:buChar char="q"/>
                      </a:pPr>
                      <a:r>
                        <a:rPr lang="fr-FR" sz="1400" dirty="0"/>
                        <a:t>Oui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171450" indent="-171450" algn="l">
                        <a:buFont typeface="Wingdings" panose="05000000000000000000" pitchFamily="2" charset="2"/>
                        <a:buChar char="q"/>
                      </a:pPr>
                      <a:r>
                        <a:rPr lang="fr-FR" sz="1400" dirty="0"/>
                        <a:t>non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indent="-171450">
                        <a:buFont typeface="Wingdings" panose="05000000000000000000" pitchFamily="2" charset="2"/>
                        <a:buChar char="q"/>
                      </a:pP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1"/>
                  </a:ext>
                </a:extLst>
              </a:tr>
              <a:tr h="259792">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400" dirty="0"/>
                        <a:t>par le compte d’une tierce personne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fr-F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400" dirty="0"/>
                        <a:t>par le compte de</a:t>
                      </a:r>
                      <a:r>
                        <a:rPr lang="fr-FR" sz="1400" baseline="0" dirty="0"/>
                        <a:t> votre agence bancaire </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171450" indent="-171450">
                        <a:buFont typeface="Wingdings" panose="05000000000000000000" pitchFamily="2" charset="2"/>
                        <a:buChar char="q"/>
                      </a:pPr>
                      <a:r>
                        <a:rPr lang="fr-FR" sz="1400" dirty="0"/>
                        <a:t>par le compte d’un notaire ou d‘un avocat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 xmlns:a16="http://schemas.microsoft.com/office/drawing/2014/main" val="10002"/>
                  </a:ext>
                </a:extLst>
              </a:tr>
              <a:tr h="259792">
                <a:tc gridSpan="2">
                  <a:txBody>
                    <a:bodyPr/>
                    <a:lstStyle/>
                    <a:p>
                      <a:pPr marL="171450" indent="-171450">
                        <a:buFont typeface="Arial" panose="020B0604020202020204" pitchFamily="34" charset="0"/>
                        <a:buChar char="•"/>
                      </a:pPr>
                      <a:r>
                        <a:rPr lang="fr-FR" sz="1400" dirty="0"/>
                        <a:t>Nom et prénom de ce tiers payeur</a:t>
                      </a:r>
                    </a:p>
                    <a:p>
                      <a:pPr marL="171450" indent="-171450">
                        <a:buFont typeface="Arial" panose="020B0604020202020204" pitchFamily="34" charset="0"/>
                        <a:buChar char="•"/>
                      </a:pPr>
                      <a:r>
                        <a:rPr lang="fr-FR" sz="1400" dirty="0"/>
                        <a:t>Adresse</a:t>
                      </a:r>
                    </a:p>
                    <a:p>
                      <a:pPr marL="171450" indent="-171450">
                        <a:buFont typeface="Arial" panose="020B0604020202020204" pitchFamily="34" charset="0"/>
                        <a:buChar char="•"/>
                      </a:pPr>
                      <a:r>
                        <a:rPr lang="fr-FR" sz="1400" dirty="0"/>
                        <a:t>Lien de parenté avec le souscripteur </a:t>
                      </a:r>
                    </a:p>
                    <a:p>
                      <a:pPr marL="171450" indent="-171450">
                        <a:buFont typeface="Arial" panose="020B0604020202020204" pitchFamily="34" charset="0"/>
                        <a:buChar char="•"/>
                      </a:pPr>
                      <a:r>
                        <a:rPr lang="fr-FR" sz="1400" dirty="0"/>
                        <a:t>Autre lien</a:t>
                      </a:r>
                    </a:p>
                    <a:p>
                      <a:pPr marL="171450" indent="-171450">
                        <a:buFont typeface="Arial" panose="020B0604020202020204" pitchFamily="34" charset="0"/>
                        <a:buChar char="•"/>
                      </a:pPr>
                      <a:r>
                        <a:rPr lang="fr-FR" sz="1400" dirty="0"/>
                        <a:t>Motif de l'intervention de ce tiers payeur</a:t>
                      </a:r>
                    </a:p>
                    <a:p>
                      <a:pPr marL="171450" indent="-171450">
                        <a:buFont typeface="Arial" panose="020B0604020202020204" pitchFamily="34" charset="0"/>
                        <a:buChar char="•"/>
                      </a:pPr>
                      <a:r>
                        <a:rPr lang="fr-FR" sz="1400" dirty="0"/>
                        <a:t>Joindre une pièce d'identité du tiers payeur (CNI, passeport, permis de conduite ou carte de séjour ou de résident)</a:t>
                      </a:r>
                    </a:p>
                    <a:p>
                      <a:pPr marL="171450" indent="-171450">
                        <a:buFont typeface="Wingdings" panose="05000000000000000000" pitchFamily="2" charset="2"/>
                        <a:buChar char="q"/>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pPr marL="228600" indent="-228600">
                        <a:buFont typeface="Arial" panose="020B0604020202020204" pitchFamily="34" charset="0"/>
                        <a:buChar char="•"/>
                      </a:pPr>
                      <a:r>
                        <a:rPr lang="fr-FR" sz="1400" dirty="0"/>
                        <a:t>Motif de l'intervention de ce tiers payeur</a:t>
                      </a:r>
                    </a:p>
                    <a:p>
                      <a:pPr marL="228600" indent="-228600">
                        <a:buFont typeface="Arial" panose="020B0604020202020204" pitchFamily="34" charset="0"/>
                        <a:buChar char="•"/>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fr-FR" sz="1400" dirty="0"/>
                        <a:t>Dénomination sociale</a:t>
                      </a:r>
                      <a:r>
                        <a:rPr lang="fr-FR" sz="1400" baseline="0" dirty="0"/>
                        <a:t> </a:t>
                      </a:r>
                    </a:p>
                    <a:p>
                      <a:pPr marL="171450" indent="-171450">
                        <a:buFont typeface="Arial" panose="020B0604020202020204" pitchFamily="34" charset="0"/>
                        <a:buChar char="•"/>
                      </a:pPr>
                      <a:r>
                        <a:rPr lang="fr-FR" sz="1400" baseline="0" dirty="0"/>
                        <a:t>Adresse </a:t>
                      </a:r>
                    </a:p>
                    <a:p>
                      <a:pPr marL="228600" indent="-228600">
                        <a:buFont typeface="Arial" panose="020B0604020202020204" pitchFamily="34" charset="0"/>
                        <a:buChar char="•"/>
                      </a:pPr>
                      <a:r>
                        <a:rPr lang="fr-FR" sz="1400" dirty="0"/>
                        <a:t>Motif de l'intervention de</a:t>
                      </a:r>
                      <a:r>
                        <a:rPr lang="fr-FR" sz="1400" baseline="0" dirty="0"/>
                        <a:t> ce tiers payeur</a:t>
                      </a:r>
                      <a:endParaRPr lang="fr-FR" sz="1400" dirty="0"/>
                    </a:p>
                    <a:p>
                      <a:pPr marL="228600" indent="-228600">
                        <a:buFont typeface="Arial" panose="020B0604020202020204" pitchFamily="34" charset="0"/>
                        <a:buChar char="•"/>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473860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026720396"/>
              </p:ext>
            </p:extLst>
          </p:nvPr>
        </p:nvGraphicFramePr>
        <p:xfrm>
          <a:off x="342544" y="227562"/>
          <a:ext cx="11348104" cy="5201540"/>
        </p:xfrm>
        <a:graphic>
          <a:graphicData uri="http://schemas.openxmlformats.org/drawingml/2006/table">
            <a:tbl>
              <a:tblPr firstRow="1" bandRow="1">
                <a:tableStyleId>{5C22544A-7EE6-4342-B048-85BDC9FD1C3A}</a:tableStyleId>
              </a:tblPr>
              <a:tblGrid>
                <a:gridCol w="298391">
                  <a:extLst>
                    <a:ext uri="{9D8B030D-6E8A-4147-A177-3AD203B41FA5}">
                      <a16:colId xmlns="" xmlns:a16="http://schemas.microsoft.com/office/drawing/2014/main" val="20000"/>
                    </a:ext>
                  </a:extLst>
                </a:gridCol>
                <a:gridCol w="11049713">
                  <a:extLst>
                    <a:ext uri="{9D8B030D-6E8A-4147-A177-3AD203B41FA5}">
                      <a16:colId xmlns="" xmlns:a16="http://schemas.microsoft.com/office/drawing/2014/main" val="20001"/>
                    </a:ext>
                  </a:extLst>
                </a:gridCol>
              </a:tblGrid>
              <a:tr h="293732">
                <a:tc gridSpan="2">
                  <a:txBody>
                    <a:bodyPr/>
                    <a:lstStyle/>
                    <a:p>
                      <a:r>
                        <a:rPr lang="fr-FR" sz="1400" b="1" dirty="0">
                          <a:solidFill>
                            <a:schemeClr val="tx1"/>
                          </a:solidFill>
                        </a:rPr>
                        <a:t>Vos</a:t>
                      </a:r>
                      <a:r>
                        <a:rPr lang="fr-FR" sz="1400" b="1" baseline="0" dirty="0">
                          <a:solidFill>
                            <a:schemeClr val="tx1"/>
                          </a:solidFill>
                        </a:rPr>
                        <a:t> coordonnées bancaires</a:t>
                      </a:r>
                      <a:endParaRPr lang="fr-FR" sz="14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0"/>
                  </a:ext>
                </a:extLst>
              </a:tr>
              <a:tr h="256374">
                <a:tc gridSpan="2">
                  <a:txBody>
                    <a:bodyPr/>
                    <a:lstStyle/>
                    <a:p>
                      <a:r>
                        <a:rPr lang="fr-FR" sz="1400" i="1" dirty="0"/>
                        <a:t>Compte bancaire utilisé pour votre versement</a:t>
                      </a:r>
                      <a:r>
                        <a:rPr lang="fr-FR" sz="1400" i="1" baseline="0" dirty="0"/>
                        <a:t> initial et/ou vos VLP/RPP</a:t>
                      </a:r>
                      <a:endParaRPr lang="fr-FR" sz="14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1"/>
                  </a:ext>
                </a:extLst>
              </a:tr>
              <a:tr h="452072">
                <a:tc gridSpan="2">
                  <a:txBody>
                    <a:bodyPr/>
                    <a:lstStyle/>
                    <a:p>
                      <a:pPr marL="285750" indent="-285750">
                        <a:buFont typeface="Wingdings" panose="05000000000000000000" pitchFamily="2" charset="2"/>
                        <a:buChar char="q"/>
                      </a:pPr>
                      <a:r>
                        <a:rPr lang="fr-FR" sz="1400" dirty="0"/>
                        <a:t>LCL </a:t>
                      </a:r>
                      <a:r>
                        <a:rPr lang="fr-FR" sz="1400" dirty="0" err="1"/>
                        <a:t>FRxxxxxxxx</a:t>
                      </a:r>
                      <a:endParaRPr lang="fr-FR" sz="1400" dirty="0"/>
                    </a:p>
                    <a:p>
                      <a:pPr marL="285750" indent="-285750">
                        <a:buFont typeface="Wingdings" panose="05000000000000000000" pitchFamily="2" charset="2"/>
                        <a:buChar char="q"/>
                      </a:pPr>
                      <a:r>
                        <a:rPr lang="fr-FR" sz="1400" dirty="0"/>
                        <a:t>Nouveau</a:t>
                      </a:r>
                      <a:r>
                        <a:rPr lang="fr-FR" sz="1400" baseline="0" dirty="0"/>
                        <a:t> RIB</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2"/>
                  </a:ext>
                </a:extLst>
              </a:tr>
              <a:tr h="302521">
                <a:tc gridSpan="2">
                  <a:txBody>
                    <a:bodyPr/>
                    <a:lstStyle/>
                    <a:p>
                      <a:r>
                        <a:rPr lang="fr-FR" sz="1400" dirty="0"/>
                        <a:t>Nom(s) et prénom(s) du(des) titulaire(s) de ce compte : 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3"/>
                  </a:ext>
                </a:extLst>
              </a:tr>
              <a:tr h="324740">
                <a:tc gridSpan="2">
                  <a:txBody>
                    <a:bodyPr/>
                    <a:lstStyle/>
                    <a:p>
                      <a:r>
                        <a:rPr lang="fr-FR" sz="1400" dirty="0"/>
                        <a:t>Nom de l'établissement bancaire : ____________________________________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4"/>
                  </a:ext>
                </a:extLst>
              </a:tr>
              <a:tr h="585922">
                <a:tc gridSpan="2">
                  <a:txBody>
                    <a:bodyPr/>
                    <a:lstStyle/>
                    <a:p>
                      <a:r>
                        <a:rPr lang="fr-FR" sz="1400" dirty="0"/>
                        <a:t>Coordonnées de l'établissement bancaire ?</a:t>
                      </a:r>
                    </a:p>
                    <a:p>
                      <a:pPr marL="171450" indent="-171450">
                        <a:buFont typeface="Arial" panose="020B0604020202020204" pitchFamily="34" charset="0"/>
                        <a:buChar char="•"/>
                      </a:pPr>
                      <a:r>
                        <a:rPr lang="fr-FR" sz="1400" dirty="0"/>
                        <a:t>Numéro et rue </a:t>
                      </a:r>
                    </a:p>
                    <a:p>
                      <a:pPr marL="171450" indent="-171450">
                        <a:buFont typeface="Arial" panose="020B0604020202020204" pitchFamily="34" charset="0"/>
                        <a:buChar char="•"/>
                      </a:pPr>
                      <a:r>
                        <a:rPr lang="fr-FR" sz="1400" dirty="0" err="1"/>
                        <a:t>Batiment</a:t>
                      </a:r>
                      <a:r>
                        <a:rPr lang="fr-FR" sz="1400" dirty="0"/>
                        <a:t>, étage, </a:t>
                      </a:r>
                      <a:r>
                        <a:rPr lang="fr-FR" sz="1400" dirty="0" err="1"/>
                        <a:t>etc</a:t>
                      </a:r>
                      <a:r>
                        <a:rPr lang="fr-FR" sz="1400" dirty="0"/>
                        <a:t> </a:t>
                      </a:r>
                    </a:p>
                    <a:p>
                      <a:pPr marL="171450" indent="-171450">
                        <a:buFont typeface="Arial" panose="020B0604020202020204" pitchFamily="34" charset="0"/>
                        <a:buChar char="•"/>
                      </a:pPr>
                      <a:r>
                        <a:rPr lang="fr-FR" sz="1400" dirty="0"/>
                        <a:t>Complément </a:t>
                      </a:r>
                    </a:p>
                    <a:p>
                      <a:pPr marL="171450" indent="-171450">
                        <a:buFont typeface="Arial" panose="020B0604020202020204" pitchFamily="34" charset="0"/>
                        <a:buChar char="•"/>
                      </a:pPr>
                      <a:r>
                        <a:rPr lang="fr-FR" sz="1400" dirty="0"/>
                        <a:t>Pays </a:t>
                      </a:r>
                    </a:p>
                    <a:p>
                      <a:pPr marL="171450" indent="-171450">
                        <a:buFont typeface="Arial" panose="020B0604020202020204" pitchFamily="34" charset="0"/>
                        <a:buChar char="•"/>
                      </a:pPr>
                      <a:r>
                        <a:rPr lang="fr-FR" sz="1400" dirty="0"/>
                        <a:t>Code postal </a:t>
                      </a:r>
                    </a:p>
                    <a:p>
                      <a:pPr marL="171450" indent="-171450">
                        <a:buFont typeface="Arial" panose="020B0604020202020204" pitchFamily="34" charset="0"/>
                        <a:buChar char="•"/>
                      </a:pPr>
                      <a:r>
                        <a:rPr lang="fr-FR" sz="1400" dirty="0"/>
                        <a:t>Ville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5"/>
                  </a:ext>
                </a:extLst>
              </a:tr>
              <a:tr h="252101">
                <a:tc gridSpan="2">
                  <a:txBody>
                    <a:bodyPr/>
                    <a:lstStyle/>
                    <a:p>
                      <a:pPr marL="0" indent="0">
                        <a:buFont typeface="Arial" panose="020B0604020202020204" pitchFamily="34" charset="0"/>
                        <a:buNone/>
                      </a:pPr>
                      <a:endParaRPr lang="fr-FR" sz="1400" dirty="0"/>
                    </a:p>
                    <a:p>
                      <a:pPr marL="0" indent="0">
                        <a:buFont typeface="Arial" panose="020B0604020202020204" pitchFamily="34" charset="0"/>
                        <a:buNone/>
                      </a:pPr>
                      <a:r>
                        <a:rPr lang="fr-FR" sz="1400" dirty="0"/>
                        <a:t>IBAN :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6"/>
                  </a:ext>
                </a:extLst>
              </a:tr>
              <a:tr h="213110">
                <a:tc>
                  <a:txBody>
                    <a:bodyPr/>
                    <a:lstStyle/>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400" dirty="0"/>
                        <a:t>L’IBAN est un code qui identifie votre compte bancaire. Vous le trouverez le RIB</a:t>
                      </a:r>
                    </a:p>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216848">
                <a:tc gridSpan="2">
                  <a:txBody>
                    <a:bodyPr/>
                    <a:lstStyle/>
                    <a:p>
                      <a:pPr marL="0" indent="0">
                        <a:buFont typeface="Arial" panose="020B0604020202020204" pitchFamily="34" charset="0"/>
                        <a:buNone/>
                      </a:pPr>
                      <a:endParaRPr lang="fr-FR" sz="1400" dirty="0"/>
                    </a:p>
                    <a:p>
                      <a:pPr marL="0" indent="0">
                        <a:buFont typeface="Arial" panose="020B0604020202020204" pitchFamily="34" charset="0"/>
                        <a:buNone/>
                      </a:pPr>
                      <a:r>
                        <a:rPr lang="fr-FR" sz="1400" dirty="0"/>
                        <a:t>BIC/SWIFT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8"/>
                  </a:ext>
                </a:extLst>
              </a:tr>
              <a:tr h="297394">
                <a:tc>
                  <a:txBody>
                    <a:bodyPr/>
                    <a:lstStyle/>
                    <a:p>
                      <a:pPr marL="0" indent="0">
                        <a:buFont typeface="Arial" panose="020B0604020202020204" pitchFamily="34" charset="0"/>
                        <a:buNone/>
                      </a:pP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fr-FR" sz="1400" dirty="0"/>
                        <a:t>Le BIC est un code qui</a:t>
                      </a:r>
                      <a:r>
                        <a:rPr lang="fr-FR" sz="1400" baseline="0" dirty="0"/>
                        <a:t> identifie votre établissement bancaire. Vous le trouverez sur le RIB</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833370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4.2 </a:t>
            </a:r>
            <a:br>
              <a:rPr lang="fr-FR" dirty="0"/>
            </a:br>
            <a:r>
              <a:rPr lang="fr-FR" dirty="0"/>
              <a:t>Synthèse</a:t>
            </a:r>
          </a:p>
        </p:txBody>
      </p:sp>
      <p:graphicFrame>
        <p:nvGraphicFramePr>
          <p:cNvPr id="4" name="Tableau 3"/>
          <p:cNvGraphicFramePr>
            <a:graphicFrameLocks noGrp="1"/>
          </p:cNvGraphicFramePr>
          <p:nvPr>
            <p:extLst>
              <p:ext uri="{D42A27DB-BD31-4B8C-83A1-F6EECF244321}">
                <p14:modId xmlns:p14="http://schemas.microsoft.com/office/powerpoint/2010/main" val="4265928399"/>
              </p:ext>
            </p:extLst>
          </p:nvPr>
        </p:nvGraphicFramePr>
        <p:xfrm>
          <a:off x="980868" y="1852781"/>
          <a:ext cx="8127999" cy="434340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0000"/>
                    </a:ext>
                  </a:extLst>
                </a:gridCol>
                <a:gridCol w="2709333">
                  <a:extLst>
                    <a:ext uri="{9D8B030D-6E8A-4147-A177-3AD203B41FA5}">
                      <a16:colId xmlns="" xmlns:a16="http://schemas.microsoft.com/office/drawing/2014/main" val="20001"/>
                    </a:ext>
                  </a:extLst>
                </a:gridCol>
                <a:gridCol w="2709333">
                  <a:extLst>
                    <a:ext uri="{9D8B030D-6E8A-4147-A177-3AD203B41FA5}">
                      <a16:colId xmlns="" xmlns:a16="http://schemas.microsoft.com/office/drawing/2014/main" val="20002"/>
                    </a:ext>
                  </a:extLst>
                </a:gridCol>
              </a:tblGrid>
              <a:tr h="370840">
                <a:tc>
                  <a:txBody>
                    <a:bodyPr/>
                    <a:lstStyle/>
                    <a:p>
                      <a:r>
                        <a:rPr lang="fr-FR" b="0" dirty="0">
                          <a:solidFill>
                            <a:schemeClr val="tx1"/>
                          </a:solidFill>
                        </a:rPr>
                        <a:t>KYC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Données</a:t>
                      </a:r>
                      <a:r>
                        <a:rPr lang="fr-FR" sz="1400" b="0" baseline="0" dirty="0">
                          <a:solidFill>
                            <a:schemeClr val="tx1"/>
                          </a:solidFill>
                        </a:rPr>
                        <a:t> personnelles</a:t>
                      </a:r>
                    </a:p>
                    <a:p>
                      <a:r>
                        <a:rPr lang="fr-FR" sz="1400" b="0" baseline="0" dirty="0">
                          <a:solidFill>
                            <a:schemeClr val="tx1"/>
                          </a:solidFill>
                        </a:rPr>
                        <a:t>Données patrimoniales</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dirty="0">
                          <a:solidFill>
                            <a:schemeClr val="tx1"/>
                          </a:solidFill>
                        </a:rPr>
                        <a:t>Civilité….</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dirty="0">
                          <a:solidFill>
                            <a:schemeClr val="tx1"/>
                          </a:solidFill>
                        </a:rPr>
                        <a:t>Objectifs, origine des fonds, FATCA CRS OCDE…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rowSpan="4">
                  <a:txBody>
                    <a:bodyPr/>
                    <a:lstStyle/>
                    <a:p>
                      <a:r>
                        <a:rPr lang="fr-FR" b="0" dirty="0">
                          <a:solidFill>
                            <a:schemeClr val="tx1"/>
                          </a:solidFill>
                        </a:rPr>
                        <a:t>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VI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a:solidFill>
                            <a:schemeClr val="tx1"/>
                          </a:solidFill>
                        </a:rPr>
                        <a:t>Montant</a:t>
                      </a:r>
                    </a:p>
                    <a:p>
                      <a:pPr marL="285750" indent="-285750">
                        <a:buFont typeface="Arial" panose="020B0604020202020204" pitchFamily="34" charset="0"/>
                        <a:buChar char="•"/>
                      </a:pPr>
                      <a:r>
                        <a:rPr lang="fr-FR" sz="1400" b="0" dirty="0">
                          <a:solidFill>
                            <a:schemeClr val="tx1"/>
                          </a:solidFill>
                        </a:rPr>
                        <a:t>Répartition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vMerge="1">
                  <a:txBody>
                    <a:bodyPr/>
                    <a:lstStyle/>
                    <a:p>
                      <a:endParaRPr lang="fr-FR" dirty="0"/>
                    </a:p>
                  </a:txBody>
                  <a:tcPr/>
                </a:tc>
                <a:tc>
                  <a:txBody>
                    <a:bodyPr/>
                    <a:lstStyle/>
                    <a:p>
                      <a:r>
                        <a:rPr lang="fr-FR" sz="1400" b="0" dirty="0">
                          <a:solidFill>
                            <a:schemeClr val="tx1"/>
                          </a:solidFill>
                        </a:rPr>
                        <a:t>VLP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a:solidFill>
                            <a:schemeClr val="tx1"/>
                          </a:solidFill>
                        </a:rPr>
                        <a:t>Tous les paramètres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vMerge="1">
                  <a:txBody>
                    <a:bodyPr/>
                    <a:lstStyle/>
                    <a:p>
                      <a:endParaRPr lang="fr-FR" dirty="0"/>
                    </a:p>
                  </a:txBody>
                  <a:tcPr/>
                </a:tc>
                <a:tc>
                  <a:txBody>
                    <a:bodyPr/>
                    <a:lstStyle/>
                    <a:p>
                      <a:r>
                        <a:rPr lang="fr-FR" sz="1400" b="0" dirty="0">
                          <a:solidFill>
                            <a:schemeClr val="tx1"/>
                          </a:solidFill>
                        </a:rPr>
                        <a:t>RPP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fr-FR" sz="1400" b="0" dirty="0">
                          <a:solidFill>
                            <a:schemeClr val="tx1"/>
                          </a:solidFill>
                        </a:rPr>
                        <a:t>Tous les paramètres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70840">
                <a:tc vMerge="1">
                  <a:txBody>
                    <a:bodyPr/>
                    <a:lstStyle/>
                    <a:p>
                      <a:endParaRPr lang="fr-F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400" b="0" dirty="0">
                          <a:solidFill>
                            <a:schemeClr val="tx1"/>
                          </a:solidFill>
                        </a:rPr>
                        <a:t>transfert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b="0" baseline="0" dirty="0">
                          <a:solidFill>
                            <a:schemeClr val="tx1"/>
                          </a:solidFill>
                        </a:rPr>
                        <a:t>Tous les paramètres</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70840">
                <a:tc>
                  <a:txBody>
                    <a:bodyPr/>
                    <a:lstStyle/>
                    <a:p>
                      <a:r>
                        <a:rPr lang="fr-FR" b="0" dirty="0">
                          <a:solidFill>
                            <a:schemeClr val="tx1"/>
                          </a:solidFill>
                        </a:rPr>
                        <a:t>Contrat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fr-FR" sz="1400" b="0" dirty="0">
                          <a:solidFill>
                            <a:schemeClr val="tx1"/>
                          </a:solidFill>
                        </a:rPr>
                        <a:t>Durée du contrat</a:t>
                      </a:r>
                    </a:p>
                    <a:p>
                      <a:pPr marL="0" indent="0">
                        <a:buFont typeface="Arial" panose="020B0604020202020204" pitchFamily="34" charset="0"/>
                        <a:buNone/>
                      </a:pPr>
                      <a:r>
                        <a:rPr lang="fr-FR" sz="1400" b="0" dirty="0">
                          <a:solidFill>
                            <a:schemeClr val="tx1"/>
                          </a:solidFill>
                        </a:rPr>
                        <a:t>Options</a:t>
                      </a:r>
                      <a:r>
                        <a:rPr lang="fr-FR" sz="1400" b="0" baseline="0" dirty="0">
                          <a:solidFill>
                            <a:schemeClr val="tx1"/>
                          </a:solidFill>
                        </a:rPr>
                        <a:t> de protection/de gestion </a:t>
                      </a:r>
                    </a:p>
                    <a:p>
                      <a:pPr marL="0" indent="0">
                        <a:buFont typeface="Arial" panose="020B0604020202020204" pitchFamily="34" charset="0"/>
                        <a:buNone/>
                      </a:pPr>
                      <a:r>
                        <a:rPr lang="fr-FR" sz="1400" b="0" baseline="0" dirty="0">
                          <a:solidFill>
                            <a:schemeClr val="tx1"/>
                          </a:solidFill>
                        </a:rPr>
                        <a:t>CB</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70840">
                <a:tc>
                  <a:txBody>
                    <a:bodyPr/>
                    <a:lstStyle/>
                    <a:p>
                      <a:r>
                        <a:rPr lang="fr-FR" b="0" dirty="0">
                          <a:solidFill>
                            <a:schemeClr val="tx1"/>
                          </a:solidFill>
                        </a:rPr>
                        <a:t>Mode de règlement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Choix</a:t>
                      </a:r>
                      <a:r>
                        <a:rPr lang="fr-FR" sz="1400" b="0" baseline="0" dirty="0">
                          <a:solidFill>
                            <a:schemeClr val="tx1"/>
                          </a:solidFill>
                        </a:rPr>
                        <a:t> retenu, tiers payeur</a:t>
                      </a:r>
                    </a:p>
                    <a:p>
                      <a:r>
                        <a:rPr lang="fr-FR" sz="1400" b="0" baseline="0" dirty="0">
                          <a:solidFill>
                            <a:schemeClr val="tx1"/>
                          </a:solidFill>
                        </a:rPr>
                        <a:t>RIB</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70840">
                <a:tc>
                  <a:txBody>
                    <a:bodyPr/>
                    <a:lstStyle/>
                    <a:p>
                      <a:r>
                        <a:rPr lang="fr-FR" b="0" dirty="0">
                          <a:solidFill>
                            <a:schemeClr val="tx1"/>
                          </a:solidFill>
                        </a:rPr>
                        <a:t>Bas de 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err="1">
                          <a:solidFill>
                            <a:schemeClr val="tx1"/>
                          </a:solidFill>
                        </a:rPr>
                        <a:t>Disclamer</a:t>
                      </a:r>
                      <a:endParaRPr lang="fr-FR" sz="1400" b="0" dirty="0">
                        <a:solidFill>
                          <a:schemeClr val="tx1"/>
                        </a:solidFill>
                      </a:endParaRPr>
                    </a:p>
                    <a:p>
                      <a:r>
                        <a:rPr lang="fr-FR" sz="1400" b="0" dirty="0">
                          <a:solidFill>
                            <a:schemeClr val="tx1"/>
                          </a:solidFill>
                        </a:rPr>
                        <a:t>Présentation</a:t>
                      </a:r>
                      <a:r>
                        <a:rPr lang="fr-FR" sz="1400" b="0" baseline="0" dirty="0">
                          <a:solidFill>
                            <a:schemeClr val="tx1"/>
                          </a:solidFill>
                        </a:rPr>
                        <a:t> Alta</a:t>
                      </a:r>
                    </a:p>
                    <a:p>
                      <a:r>
                        <a:rPr lang="fr-FR" sz="1400" b="0" baseline="0" dirty="0">
                          <a:solidFill>
                            <a:schemeClr val="tx1"/>
                          </a:solidFill>
                        </a:rPr>
                        <a:t>CNIL…</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bl>
          </a:graphicData>
        </a:graphic>
      </p:graphicFrame>
      <p:sp>
        <p:nvSpPr>
          <p:cNvPr id="3" name="ZoneTexte 2"/>
          <p:cNvSpPr txBox="1"/>
          <p:nvPr/>
        </p:nvSpPr>
        <p:spPr>
          <a:xfrm>
            <a:off x="550333" y="6316133"/>
            <a:ext cx="6790267" cy="369332"/>
          </a:xfrm>
          <a:prstGeom prst="rect">
            <a:avLst/>
          </a:prstGeom>
          <a:noFill/>
        </p:spPr>
        <p:txBody>
          <a:bodyPr wrap="square" rtlCol="0">
            <a:spAutoFit/>
          </a:bodyPr>
          <a:lstStyle/>
          <a:p>
            <a:r>
              <a:rPr lang="fr-FR" dirty="0"/>
              <a:t>Possibilité de modifier toutes les données</a:t>
            </a:r>
          </a:p>
        </p:txBody>
      </p:sp>
    </p:spTree>
    <p:extLst>
      <p:ext uri="{BB962C8B-B14F-4D97-AF65-F5344CB8AC3E}">
        <p14:creationId xmlns:p14="http://schemas.microsoft.com/office/powerpoint/2010/main" val="3219829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0FBEBBD-D3C2-4E8E-AE1F-0980D3B62403}"/>
              </a:ext>
            </a:extLst>
          </p:cNvPr>
          <p:cNvSpPr/>
          <p:nvPr/>
        </p:nvSpPr>
        <p:spPr>
          <a:xfrm rot="21167666">
            <a:off x="1881972" y="1584823"/>
            <a:ext cx="7878573" cy="3970318"/>
          </a:xfrm>
          <a:prstGeom prst="rect">
            <a:avLst/>
          </a:prstGeom>
          <a:noFill/>
        </p:spPr>
        <p:txBody>
          <a:bodyPr wrap="square" lIns="91440" tIns="45720" rIns="91440" bIns="45720">
            <a:spAutoFit/>
          </a:bodyPr>
          <a:lstStyle/>
          <a:p>
            <a:r>
              <a:rPr lang="fr-FR" sz="2800" b="1" cap="none" spc="0" dirty="0">
                <a:ln w="22225">
                  <a:solidFill>
                    <a:schemeClr val="accent2"/>
                  </a:solidFill>
                  <a:prstDash val="solid"/>
                </a:ln>
                <a:solidFill>
                  <a:schemeClr val="accent2">
                    <a:lumMod val="40000"/>
                    <a:lumOff val="60000"/>
                  </a:schemeClr>
                </a:solidFill>
                <a:effectLst/>
              </a:rPr>
              <a:t>Ecran de synthèse sur la droite du tunnel avec les étapes principales : </a:t>
            </a:r>
          </a:p>
          <a:p>
            <a:pPr marL="457200" indent="-457200">
              <a:buFontTx/>
              <a:buChar char="-"/>
            </a:pPr>
            <a:r>
              <a:rPr lang="fr-FR" sz="2800" b="1" dirty="0">
                <a:ln w="22225">
                  <a:solidFill>
                    <a:schemeClr val="accent2"/>
                  </a:solidFill>
                  <a:prstDash val="solid"/>
                </a:ln>
                <a:solidFill>
                  <a:schemeClr val="accent2">
                    <a:lumMod val="40000"/>
                    <a:lumOff val="60000"/>
                  </a:schemeClr>
                </a:solidFill>
              </a:rPr>
              <a:t>Profil : Prudent, Offensif…</a:t>
            </a:r>
          </a:p>
          <a:p>
            <a:pPr marL="457200" indent="-457200">
              <a:buFontTx/>
              <a:buChar char="-"/>
            </a:pPr>
            <a:r>
              <a:rPr lang="fr-FR" sz="2800" b="1" dirty="0">
                <a:ln w="22225">
                  <a:solidFill>
                    <a:schemeClr val="accent2"/>
                  </a:solidFill>
                  <a:prstDash val="solid"/>
                </a:ln>
                <a:solidFill>
                  <a:schemeClr val="accent2">
                    <a:lumMod val="40000"/>
                    <a:lumOff val="60000"/>
                  </a:schemeClr>
                </a:solidFill>
              </a:rPr>
              <a:t>Epargne/Investissement : X€</a:t>
            </a:r>
          </a:p>
          <a:p>
            <a:pPr marL="457200" indent="-457200">
              <a:buFontTx/>
              <a:buChar char="-"/>
            </a:pPr>
            <a:r>
              <a:rPr lang="fr-FR" sz="2800" b="1" cap="none" spc="0" dirty="0">
                <a:ln w="22225">
                  <a:solidFill>
                    <a:schemeClr val="accent2"/>
                  </a:solidFill>
                  <a:prstDash val="solid"/>
                </a:ln>
                <a:solidFill>
                  <a:schemeClr val="accent2">
                    <a:lumMod val="40000"/>
                    <a:lumOff val="60000"/>
                  </a:schemeClr>
                </a:solidFill>
                <a:effectLst/>
              </a:rPr>
              <a:t>Gestion</a:t>
            </a:r>
          </a:p>
          <a:p>
            <a:pPr marL="457200" indent="-457200">
              <a:buFontTx/>
              <a:buChar char="-"/>
            </a:pPr>
            <a:r>
              <a:rPr lang="fr-FR" sz="2800" b="1" dirty="0">
                <a:ln w="22225">
                  <a:solidFill>
                    <a:schemeClr val="accent2"/>
                  </a:solidFill>
                  <a:prstDash val="solid"/>
                </a:ln>
                <a:solidFill>
                  <a:schemeClr val="accent2">
                    <a:lumMod val="40000"/>
                    <a:lumOff val="60000"/>
                  </a:schemeClr>
                </a:solidFill>
              </a:rPr>
              <a:t>Supports : répartition + univers sélectionné</a:t>
            </a:r>
          </a:p>
          <a:p>
            <a:pPr marL="457200" indent="-457200">
              <a:buFontTx/>
              <a:buChar char="-"/>
            </a:pPr>
            <a:r>
              <a:rPr lang="fr-FR" sz="2800" b="1" cap="none" spc="0" dirty="0">
                <a:ln w="22225">
                  <a:solidFill>
                    <a:schemeClr val="accent2"/>
                  </a:solidFill>
                  <a:prstDash val="solid"/>
                </a:ln>
                <a:solidFill>
                  <a:schemeClr val="accent2">
                    <a:lumMod val="40000"/>
                    <a:lumOff val="60000"/>
                  </a:schemeClr>
                </a:solidFill>
                <a:effectLst/>
              </a:rPr>
              <a:t>-Options : gestion, protection et clause bénéficiaire</a:t>
            </a:r>
          </a:p>
          <a:p>
            <a:pPr marL="457200" indent="-457200">
              <a:buFontTx/>
              <a:buChar char="-"/>
            </a:pPr>
            <a:r>
              <a:rPr lang="fr-FR" sz="2800" b="1" dirty="0">
                <a:ln w="22225">
                  <a:solidFill>
                    <a:schemeClr val="accent2"/>
                  </a:solidFill>
                  <a:prstDash val="solid"/>
                </a:ln>
                <a:solidFill>
                  <a:schemeClr val="accent2">
                    <a:lumMod val="40000"/>
                    <a:lumOff val="60000"/>
                  </a:schemeClr>
                </a:solidFill>
              </a:rPr>
              <a:t>Mode de règlement</a:t>
            </a:r>
            <a:endParaRPr lang="fr-FR" sz="2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35461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140199" y="2531533"/>
            <a:ext cx="2860524" cy="643467"/>
          </a:xfrm>
        </p:spPr>
        <p:txBody>
          <a:bodyPr>
            <a:normAutofit fontScale="90000"/>
          </a:bodyPr>
          <a:lstStyle/>
          <a:p>
            <a:pPr algn="ctr"/>
            <a:r>
              <a:rPr lang="fr-FR" dirty="0"/>
              <a:t>5.1</a:t>
            </a:r>
            <a:br>
              <a:rPr lang="fr-FR" dirty="0"/>
            </a:br>
            <a:r>
              <a:rPr lang="fr-FR" dirty="0"/>
              <a:t>Choix de la signature</a:t>
            </a:r>
          </a:p>
        </p:txBody>
      </p:sp>
    </p:spTree>
    <p:extLst>
      <p:ext uri="{BB962C8B-B14F-4D97-AF65-F5344CB8AC3E}">
        <p14:creationId xmlns:p14="http://schemas.microsoft.com/office/powerpoint/2010/main" val="653011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4281443" y="4221622"/>
            <a:ext cx="1888621" cy="24782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aphicFrame>
        <p:nvGraphicFramePr>
          <p:cNvPr id="4" name="Tableau 3"/>
          <p:cNvGraphicFramePr>
            <a:graphicFrameLocks noGrp="1"/>
          </p:cNvGraphicFramePr>
          <p:nvPr>
            <p:extLst>
              <p:ext uri="{D42A27DB-BD31-4B8C-83A1-F6EECF244321}">
                <p14:modId xmlns:p14="http://schemas.microsoft.com/office/powerpoint/2010/main" val="2473292810"/>
              </p:ext>
            </p:extLst>
          </p:nvPr>
        </p:nvGraphicFramePr>
        <p:xfrm>
          <a:off x="101600" y="493868"/>
          <a:ext cx="10261600" cy="4690221"/>
        </p:xfrm>
        <a:graphic>
          <a:graphicData uri="http://schemas.openxmlformats.org/drawingml/2006/table">
            <a:tbl>
              <a:tblPr firstRow="1" bandRow="1">
                <a:tableStyleId>{5C22544A-7EE6-4342-B048-85BDC9FD1C3A}</a:tableStyleId>
              </a:tblPr>
              <a:tblGrid>
                <a:gridCol w="208280">
                  <a:extLst>
                    <a:ext uri="{9D8B030D-6E8A-4147-A177-3AD203B41FA5}">
                      <a16:colId xmlns="" xmlns:a16="http://schemas.microsoft.com/office/drawing/2014/main" val="20000"/>
                    </a:ext>
                  </a:extLst>
                </a:gridCol>
                <a:gridCol w="3212253">
                  <a:extLst>
                    <a:ext uri="{9D8B030D-6E8A-4147-A177-3AD203B41FA5}">
                      <a16:colId xmlns="" xmlns:a16="http://schemas.microsoft.com/office/drawing/2014/main" val="20001"/>
                    </a:ext>
                  </a:extLst>
                </a:gridCol>
                <a:gridCol w="3420534">
                  <a:extLst>
                    <a:ext uri="{9D8B030D-6E8A-4147-A177-3AD203B41FA5}">
                      <a16:colId xmlns="" xmlns:a16="http://schemas.microsoft.com/office/drawing/2014/main" val="20002"/>
                    </a:ext>
                  </a:extLst>
                </a:gridCol>
                <a:gridCol w="3420533">
                  <a:extLst>
                    <a:ext uri="{9D8B030D-6E8A-4147-A177-3AD203B41FA5}">
                      <a16:colId xmlns="" xmlns:a16="http://schemas.microsoft.com/office/drawing/2014/main" val="20003"/>
                    </a:ext>
                  </a:extLst>
                </a:gridCol>
              </a:tblGrid>
              <a:tr h="801152">
                <a:tc gridSpan="4">
                  <a:txBody>
                    <a:bodyPr/>
                    <a:lstStyle/>
                    <a:p>
                      <a:r>
                        <a:rPr lang="fr-FR" dirty="0">
                          <a:solidFill>
                            <a:schemeClr val="tx1"/>
                          </a:solidFill>
                        </a:rPr>
                        <a:t>Monsieur Dupont</a:t>
                      </a:r>
                    </a:p>
                    <a:p>
                      <a:r>
                        <a:rPr lang="fr-FR" sz="1400" b="0" dirty="0">
                          <a:solidFill>
                            <a:schemeClr val="tx1"/>
                          </a:solidFill>
                        </a:rPr>
                        <a:t>Votre demande de souscription au contrat Digital Vie nous est bien parvenue.</a:t>
                      </a:r>
                    </a:p>
                    <a:p>
                      <a:r>
                        <a:rPr lang="fr-FR" sz="1400" b="0" dirty="0">
                          <a:solidFill>
                            <a:schemeClr val="tx1"/>
                          </a:solidFill>
                        </a:rPr>
                        <a:t>Vous allez maintenant procéder à la signature de votre contrat.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0"/>
                  </a:ext>
                </a:extLst>
              </a:tr>
              <a:tr h="448065">
                <a:tc gridSpan="4">
                  <a:txBody>
                    <a:bodyPr/>
                    <a:lstStyle/>
                    <a:p>
                      <a:pPr algn="ctr"/>
                      <a:r>
                        <a:rPr lang="fr-FR" b="1" dirty="0"/>
                        <a:t>Signer électroniquement votre contrat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1"/>
                  </a:ext>
                </a:extLst>
              </a:tr>
              <a:tr h="554644">
                <a:tc>
                  <a:txBody>
                    <a:bodyPr/>
                    <a:lstStyle/>
                    <a:p>
                      <a:endParaRPr lang="fr-FR"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gridSpan="3">
                  <a:txBody>
                    <a:bodyPr/>
                    <a:lstStyle/>
                    <a:p>
                      <a:r>
                        <a:rPr lang="fr-FR" sz="1000" b="1" dirty="0"/>
                        <a:t>Accès à</a:t>
                      </a:r>
                      <a:r>
                        <a:rPr lang="fr-FR" sz="1000" b="1" baseline="0" dirty="0"/>
                        <a:t> la FAQ (voir modèle </a:t>
                      </a:r>
                      <a:r>
                        <a:rPr lang="fr-FR" sz="1000" b="1" baseline="0" dirty="0" err="1"/>
                        <a:t>fortunéo</a:t>
                      </a:r>
                      <a:r>
                        <a:rPr lang="fr-FR" sz="1000" b="1" baseline="0" dirty="0"/>
                        <a:t>)</a:t>
                      </a:r>
                      <a:endParaRPr lang="fr-FR" sz="1000" b="1" dirty="0"/>
                    </a:p>
                    <a:p>
                      <a:r>
                        <a:rPr lang="fr-FR" sz="1000" dirty="0"/>
                        <a:t>La signature électronique est un procédé technique qui permet de conférer à l’écrit électronique la même valeur contractuelle que l’écrit sur support papier. Ce procédé technique assure l’identification du signataire, l’intégrité du document et manifeste le consentement du signataire au document signé. Altaprofits collabore avec CDC FAST, filiale de a Caisse des dépôts et consignations pour vous assurer ce service sécurisé.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2"/>
                  </a:ext>
                </a:extLst>
              </a:tr>
              <a:tr h="1723117">
                <a:tc gridSpan="2">
                  <a:txBody>
                    <a:bodyPr/>
                    <a:lstStyle/>
                    <a:p>
                      <a:endParaRPr lang="fr-FR" dirty="0"/>
                    </a:p>
                    <a:p>
                      <a:endParaRPr lang="fr-FR" dirty="0"/>
                    </a:p>
                    <a:p>
                      <a:endParaRPr lang="fr-FR" dirty="0"/>
                    </a:p>
                    <a:p>
                      <a:pPr algn="ctr"/>
                      <a:r>
                        <a:rPr lang="fr-FR" sz="1600" dirty="0"/>
                        <a:t>Vous transmettez simplement vos justificatifs en les scannant.</a:t>
                      </a:r>
                    </a:p>
                    <a:p>
                      <a:pPr algn="ctr"/>
                      <a:r>
                        <a:rPr lang="fr-FR" sz="800" i="1" u="sng" dirty="0"/>
                        <a:t>Justificatifs à fournir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a:txBody>
                    <a:bodyPr/>
                    <a:lstStyle/>
                    <a:p>
                      <a:endParaRPr lang="fr-FR" dirty="0"/>
                    </a:p>
                    <a:p>
                      <a:endParaRPr lang="fr-FR" dirty="0"/>
                    </a:p>
                    <a:p>
                      <a:endParaRPr lang="fr-FR" dirty="0"/>
                    </a:p>
                    <a:p>
                      <a:pPr algn="ctr"/>
                      <a:r>
                        <a:rPr lang="fr-FR" sz="1600" dirty="0"/>
                        <a:t>Vous signez votre contrat et vous certifiez</a:t>
                      </a:r>
                      <a:r>
                        <a:rPr lang="fr-FR" sz="1600" baseline="0" dirty="0"/>
                        <a:t> avoir pris connaissance des documents </a:t>
                      </a:r>
                      <a:r>
                        <a:rPr lang="fr-FR" sz="1600" baseline="0" dirty="0" err="1"/>
                        <a:t>contratctuels</a:t>
                      </a:r>
                      <a:endParaRPr lang="fr-FR" sz="1600" baseline="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p>
                    <a:p>
                      <a:endParaRPr lang="fr-FR" dirty="0"/>
                    </a:p>
                    <a:p>
                      <a:endParaRPr lang="fr-FR" dirty="0"/>
                    </a:p>
                    <a:p>
                      <a:pPr algn="ctr"/>
                      <a:r>
                        <a:rPr lang="fr-FR" sz="1600" dirty="0"/>
                        <a:t>Vous saisissez</a:t>
                      </a:r>
                      <a:r>
                        <a:rPr lang="fr-FR" sz="1600" baseline="0" dirty="0"/>
                        <a:t> le code confidentiel reçu par SMS pour valider la signature</a:t>
                      </a:r>
                      <a:endParaRPr lang="fr-FR"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08136">
                <a:tc gridSpan="4">
                  <a:txBody>
                    <a:bodyPr/>
                    <a:lstStyle/>
                    <a:p>
                      <a:pPr algn="ctr"/>
                      <a:r>
                        <a:rPr lang="fr-FR" sz="1400" b="1" dirty="0"/>
                        <a:t>Passer à l’étape suivante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4"/>
                  </a:ext>
                </a:extLst>
              </a:tr>
              <a:tr h="369762">
                <a:tc gridSpan="4">
                  <a:txBody>
                    <a:bodyPr/>
                    <a:lstStyle/>
                    <a:p>
                      <a:pPr algn="ctr"/>
                      <a:r>
                        <a:rPr lang="fr-FR" dirty="0"/>
                        <a:t>ou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5"/>
                  </a:ext>
                </a:extLst>
              </a:tr>
              <a:tr h="338949">
                <a:tc gridSpan="4">
                  <a:txBody>
                    <a:bodyPr/>
                    <a:lstStyle/>
                    <a:p>
                      <a:pPr algn="ctr"/>
                      <a:r>
                        <a:rPr lang="fr-FR" sz="1600" b="1" dirty="0"/>
                        <a:t>Envoyer par courrier</a:t>
                      </a:r>
                      <a:r>
                        <a:rPr lang="fr-FR" sz="1600" b="1" baseline="0" dirty="0"/>
                        <a:t> votre contrat signé </a:t>
                      </a:r>
                      <a:r>
                        <a:rPr lang="fr-FR" sz="1600" b="0" i="1" baseline="0" dirty="0"/>
                        <a:t>(onglet fermé)</a:t>
                      </a:r>
                      <a:endParaRPr lang="fr-FR" sz="1600" b="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6"/>
                  </a:ext>
                </a:extLst>
              </a:tr>
            </a:tbl>
          </a:graphicData>
        </a:graphic>
      </p:graphicFrame>
      <p:sp>
        <p:nvSpPr>
          <p:cNvPr id="6" name="Ellipse 5"/>
          <p:cNvSpPr/>
          <p:nvPr/>
        </p:nvSpPr>
        <p:spPr>
          <a:xfrm rot="1538820">
            <a:off x="10024533" y="1537183"/>
            <a:ext cx="2150533" cy="14139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Pas besoin d’envoyer de courrier, tout se fait 100% en ligne et de façon sécurisée !</a:t>
            </a:r>
          </a:p>
        </p:txBody>
      </p:sp>
      <p:pic>
        <p:nvPicPr>
          <p:cNvPr id="7" name="Image 6"/>
          <p:cNvPicPr>
            <a:picLocks noChangeAspect="1"/>
          </p:cNvPicPr>
          <p:nvPr/>
        </p:nvPicPr>
        <p:blipFill>
          <a:blip r:embed="rId2"/>
          <a:stretch>
            <a:fillRect/>
          </a:stretch>
        </p:blipFill>
        <p:spPr>
          <a:xfrm>
            <a:off x="1455422" y="2531534"/>
            <a:ext cx="729506" cy="823913"/>
          </a:xfrm>
          <a:prstGeom prst="rect">
            <a:avLst/>
          </a:prstGeom>
        </p:spPr>
      </p:pic>
      <p:pic>
        <p:nvPicPr>
          <p:cNvPr id="8" name="Image 7"/>
          <p:cNvPicPr>
            <a:picLocks noChangeAspect="1"/>
          </p:cNvPicPr>
          <p:nvPr/>
        </p:nvPicPr>
        <p:blipFill>
          <a:blip r:embed="rId3"/>
          <a:stretch>
            <a:fillRect/>
          </a:stretch>
        </p:blipFill>
        <p:spPr>
          <a:xfrm>
            <a:off x="4765410" y="2531534"/>
            <a:ext cx="866775" cy="733425"/>
          </a:xfrm>
          <a:prstGeom prst="rect">
            <a:avLst/>
          </a:prstGeom>
        </p:spPr>
      </p:pic>
      <p:pic>
        <p:nvPicPr>
          <p:cNvPr id="9" name="Image 8"/>
          <p:cNvPicPr>
            <a:picLocks noChangeAspect="1"/>
          </p:cNvPicPr>
          <p:nvPr/>
        </p:nvPicPr>
        <p:blipFill>
          <a:blip r:embed="rId4"/>
          <a:stretch>
            <a:fillRect/>
          </a:stretch>
        </p:blipFill>
        <p:spPr>
          <a:xfrm>
            <a:off x="8212667" y="2531535"/>
            <a:ext cx="914400" cy="733425"/>
          </a:xfrm>
          <a:prstGeom prst="rect">
            <a:avLst/>
          </a:prstGeom>
        </p:spPr>
      </p:pic>
      <p:sp>
        <p:nvSpPr>
          <p:cNvPr id="5" name="Ellipse 4"/>
          <p:cNvSpPr/>
          <p:nvPr/>
        </p:nvSpPr>
        <p:spPr>
          <a:xfrm>
            <a:off x="5008637" y="4575637"/>
            <a:ext cx="447525" cy="23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a:off x="5456162" y="4691005"/>
            <a:ext cx="41834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825143" y="4691005"/>
            <a:ext cx="4183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024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5410200" y="1417320"/>
            <a:ext cx="1851660" cy="1828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bg1">
                  <a:lumMod val="75000"/>
                </a:schemeClr>
              </a:solidFill>
            </a:endParaRPr>
          </a:p>
        </p:txBody>
      </p:sp>
      <p:graphicFrame>
        <p:nvGraphicFramePr>
          <p:cNvPr id="4" name="Tableau 3"/>
          <p:cNvGraphicFramePr>
            <a:graphicFrameLocks noGrp="1"/>
          </p:cNvGraphicFramePr>
          <p:nvPr>
            <p:extLst>
              <p:ext uri="{D42A27DB-BD31-4B8C-83A1-F6EECF244321}">
                <p14:modId xmlns:p14="http://schemas.microsoft.com/office/powerpoint/2010/main" val="1656716586"/>
              </p:ext>
            </p:extLst>
          </p:nvPr>
        </p:nvGraphicFramePr>
        <p:xfrm>
          <a:off x="1205669" y="364294"/>
          <a:ext cx="10261600" cy="1497189"/>
        </p:xfrm>
        <a:graphic>
          <a:graphicData uri="http://schemas.openxmlformats.org/drawingml/2006/table">
            <a:tbl>
              <a:tblPr firstRow="1" bandRow="1">
                <a:tableStyleId>{5C22544A-7EE6-4342-B048-85BDC9FD1C3A}</a:tableStyleId>
              </a:tblPr>
              <a:tblGrid>
                <a:gridCol w="10261600">
                  <a:extLst>
                    <a:ext uri="{9D8B030D-6E8A-4147-A177-3AD203B41FA5}">
                      <a16:colId xmlns="" xmlns:a16="http://schemas.microsoft.com/office/drawing/2014/main" val="20000"/>
                    </a:ext>
                  </a:extLst>
                </a:gridCol>
              </a:tblGrid>
              <a:tr h="338949">
                <a:tc>
                  <a:txBody>
                    <a:bodyPr/>
                    <a:lstStyle/>
                    <a:p>
                      <a:pPr algn="ctr"/>
                      <a:r>
                        <a:rPr lang="fr-FR" sz="1600" b="1" dirty="0">
                          <a:solidFill>
                            <a:schemeClr val="tx1"/>
                          </a:solidFill>
                        </a:rPr>
                        <a:t>Envoyer par courrier</a:t>
                      </a:r>
                      <a:r>
                        <a:rPr lang="fr-FR" sz="1600" b="1" baseline="0" dirty="0">
                          <a:solidFill>
                            <a:schemeClr val="tx1"/>
                          </a:solidFill>
                        </a:rPr>
                        <a:t> votre contrat signé </a:t>
                      </a:r>
                      <a:r>
                        <a:rPr lang="fr-FR" sz="1600" b="0" i="1" baseline="0" dirty="0">
                          <a:solidFill>
                            <a:schemeClr val="tx1"/>
                          </a:solidFill>
                        </a:rPr>
                        <a:t>(onglet ouvert)</a:t>
                      </a:r>
                      <a:endParaRPr lang="fr-FR" sz="1600" b="0" i="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 xmlns:a16="http://schemas.microsoft.com/office/drawing/2014/main" val="10000"/>
                  </a:ext>
                </a:extLst>
              </a:tr>
              <a:tr h="310004">
                <a:tc>
                  <a:txBody>
                    <a:bodyPr/>
                    <a:lstStyle/>
                    <a:p>
                      <a:endParaRPr lang="fr-FR" sz="1400" dirty="0"/>
                    </a:p>
                    <a:p>
                      <a:r>
                        <a:rPr lang="fr-FR" sz="1400" dirty="0"/>
                        <a:t>Vous souhaitez</a:t>
                      </a:r>
                      <a:r>
                        <a:rPr lang="fr-FR" sz="1400" baseline="0" dirty="0"/>
                        <a:t> nous retourner par voie postale ce dossier avec les pièces justificatifs.</a:t>
                      </a:r>
                    </a:p>
                    <a:p>
                      <a:pPr algn="ctr"/>
                      <a:endParaRPr lang="fr-FR" sz="1400" b="1" u="none" dirty="0"/>
                    </a:p>
                    <a:p>
                      <a:pPr algn="ctr"/>
                      <a:r>
                        <a:rPr lang="fr-FR" sz="1400" b="1" u="none" dirty="0"/>
                        <a:t>Passer à l’étape suivante</a:t>
                      </a:r>
                    </a:p>
                    <a:p>
                      <a:endParaRPr lang="fr-FR" sz="1400" b="1" u="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36424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65200" y="2397125"/>
            <a:ext cx="10515600" cy="1325563"/>
          </a:xfrm>
        </p:spPr>
        <p:txBody>
          <a:bodyPr/>
          <a:lstStyle/>
          <a:p>
            <a:pPr algn="ctr"/>
            <a:r>
              <a:rPr lang="fr-FR" dirty="0"/>
              <a:t>POP UP </a:t>
            </a:r>
            <a:br>
              <a:rPr lang="fr-FR" dirty="0"/>
            </a:br>
            <a:r>
              <a:rPr lang="fr-FR" dirty="0"/>
              <a:t>Entrée en relation</a:t>
            </a:r>
          </a:p>
        </p:txBody>
      </p:sp>
    </p:spTree>
    <p:extLst>
      <p:ext uri="{BB962C8B-B14F-4D97-AF65-F5344CB8AC3E}">
        <p14:creationId xmlns:p14="http://schemas.microsoft.com/office/powerpoint/2010/main" val="3709031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51193"/>
          </a:xfrm>
        </p:spPr>
        <p:txBody>
          <a:bodyPr>
            <a:normAutofit fontScale="90000"/>
          </a:bodyPr>
          <a:lstStyle/>
          <a:p>
            <a:pPr algn="ctr"/>
            <a:r>
              <a:rPr lang="fr-FR" dirty="0"/>
              <a:t>5.2</a:t>
            </a:r>
            <a:br>
              <a:rPr lang="fr-FR" dirty="0"/>
            </a:br>
            <a:r>
              <a:rPr lang="fr-FR" dirty="0"/>
              <a:t>Papier-confirmation de souscription</a:t>
            </a:r>
          </a:p>
        </p:txBody>
      </p:sp>
      <p:graphicFrame>
        <p:nvGraphicFramePr>
          <p:cNvPr id="5" name="Tableau 4"/>
          <p:cNvGraphicFramePr>
            <a:graphicFrameLocks noGrp="1"/>
          </p:cNvGraphicFramePr>
          <p:nvPr>
            <p:extLst>
              <p:ext uri="{D42A27DB-BD31-4B8C-83A1-F6EECF244321}">
                <p14:modId xmlns:p14="http://schemas.microsoft.com/office/powerpoint/2010/main" val="3161144464"/>
              </p:ext>
            </p:extLst>
          </p:nvPr>
        </p:nvGraphicFramePr>
        <p:xfrm>
          <a:off x="1757680" y="1261861"/>
          <a:ext cx="9344660" cy="5521960"/>
        </p:xfrm>
        <a:graphic>
          <a:graphicData uri="http://schemas.openxmlformats.org/drawingml/2006/table">
            <a:tbl>
              <a:tblPr firstRow="1" bandRow="1">
                <a:tableStyleId>{5C22544A-7EE6-4342-B048-85BDC9FD1C3A}</a:tableStyleId>
              </a:tblPr>
              <a:tblGrid>
                <a:gridCol w="9344660">
                  <a:extLst>
                    <a:ext uri="{9D8B030D-6E8A-4147-A177-3AD203B41FA5}">
                      <a16:colId xmlns="" xmlns:a16="http://schemas.microsoft.com/office/drawing/2014/main" val="20000"/>
                    </a:ext>
                  </a:extLst>
                </a:gridCol>
              </a:tblGrid>
              <a:tr h="370840">
                <a:tc>
                  <a:txBody>
                    <a:bodyPr/>
                    <a:lstStyle/>
                    <a:p>
                      <a:r>
                        <a:rPr lang="fr-FR" dirty="0">
                          <a:solidFill>
                            <a:schemeClr val="tx1"/>
                          </a:solidFill>
                        </a:rPr>
                        <a:t>Mme Dupont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r>
                        <a:rPr lang="fr-FR" sz="1400" dirty="0"/>
                        <a:t>            Nous vous confirmons que</a:t>
                      </a:r>
                      <a:r>
                        <a:rPr lang="fr-FR" sz="1400" baseline="0" dirty="0"/>
                        <a:t> </a:t>
                      </a:r>
                      <a:r>
                        <a:rPr lang="fr-FR" sz="1400" dirty="0"/>
                        <a:t>votre demande de souscription au contrat Digital Vie</a:t>
                      </a:r>
                      <a:r>
                        <a:rPr lang="fr-FR" sz="1400" baseline="0" dirty="0"/>
                        <a:t> est correctement formalisée.</a:t>
                      </a:r>
                      <a:endParaRPr lang="fr-FR" sz="1400" dirty="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r>
                        <a:rPr lang="fr-FR" sz="1400" dirty="0"/>
                        <a:t>             Afin de valider</a:t>
                      </a:r>
                      <a:r>
                        <a:rPr lang="fr-FR" sz="1400" baseline="0" dirty="0"/>
                        <a:t> votre souscription, n</a:t>
                      </a:r>
                      <a:r>
                        <a:rPr lang="fr-FR" sz="1400" dirty="0"/>
                        <a:t>ous vous prions de bien vouloir nous retourner</a:t>
                      </a:r>
                      <a:r>
                        <a:rPr lang="fr-FR" sz="1400" baseline="0" dirty="0"/>
                        <a:t> </a:t>
                      </a:r>
                      <a:r>
                        <a:rPr lang="fr-FR" sz="1400" dirty="0"/>
                        <a:t> :</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dirty="0"/>
                        <a:t>Votre dossier de souscription au contrat Digital Vie signé      </a:t>
                      </a:r>
                      <a:r>
                        <a:rPr lang="fr-FR" sz="1400" b="1" u="none" dirty="0"/>
                        <a:t>Télécharger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i="1" dirty="0"/>
                        <a:t>          Nous pouvons vous envoyer ce dossier imprimé par voie postale. </a:t>
                      </a:r>
                      <a:r>
                        <a:rPr lang="fr-FR" sz="1000" i="1" u="sng" dirty="0"/>
                        <a:t>Cliquer ici</a:t>
                      </a:r>
                    </a:p>
                    <a:p>
                      <a:pPr marL="285750" indent="-285750">
                        <a:buFont typeface="Arial" panose="020B0604020202020204" pitchFamily="34" charset="0"/>
                        <a:buChar char="•"/>
                      </a:pPr>
                      <a:r>
                        <a:rPr lang="fr-FR" sz="1400" baseline="0" dirty="0"/>
                        <a:t>Un chèque d’un montant de 1000 € à l’ordre de </a:t>
                      </a:r>
                      <a:r>
                        <a:rPr lang="fr-FR" sz="1400" baseline="0" dirty="0" err="1"/>
                        <a:t>Suravenir</a:t>
                      </a:r>
                      <a:endParaRPr lang="fr-FR" sz="1400" baseline="0" dirty="0"/>
                    </a:p>
                    <a:p>
                      <a:pPr marL="285750" indent="-285750">
                        <a:buFont typeface="Arial" panose="020B0604020202020204" pitchFamily="34" charset="0"/>
                        <a:buChar char="•"/>
                      </a:pPr>
                      <a:r>
                        <a:rPr lang="fr-FR" sz="1400" baseline="0" dirty="0"/>
                        <a:t>Un justificatif d’origine des fonds</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70840">
                <a:tc>
                  <a:txBody>
                    <a:bodyPr/>
                    <a:lstStyle/>
                    <a:p>
                      <a:r>
                        <a:rPr lang="fr-FR" sz="1400" dirty="0"/>
                        <a:t> </a:t>
                      </a:r>
                    </a:p>
                    <a:p>
                      <a:pPr marL="0" indent="449263"/>
                      <a:r>
                        <a:rPr lang="fr-FR" sz="1400" dirty="0"/>
                        <a:t>Adresse d’envoi :</a:t>
                      </a:r>
                    </a:p>
                    <a:p>
                      <a:pPr algn="ctr"/>
                      <a:r>
                        <a:rPr lang="fr-FR" sz="1400" dirty="0"/>
                        <a:t>Altaprofits</a:t>
                      </a:r>
                    </a:p>
                    <a:p>
                      <a:pPr algn="ctr"/>
                      <a:r>
                        <a:rPr lang="fr-FR" sz="1400" dirty="0"/>
                        <a:t>17 rue de la Paix</a:t>
                      </a:r>
                    </a:p>
                    <a:p>
                      <a:pPr algn="ctr"/>
                      <a:r>
                        <a:rPr lang="fr-FR" sz="1400" dirty="0"/>
                        <a:t>75002 Paris</a:t>
                      </a:r>
                    </a:p>
                    <a:p>
                      <a:endParaRPr lang="fr-FR" sz="1400" dirty="0"/>
                    </a:p>
                    <a:p>
                      <a:r>
                        <a:rPr lang="fr-FR" sz="1400" dirty="0"/>
                        <a:t>A réception de votre dossier complet, la compagnie d’assurance procédera à l’enregistrement de votre souscription puis vous adressera vos conditions particulières.</a:t>
                      </a:r>
                    </a:p>
                    <a:p>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70840">
                <a:tc>
                  <a:txBody>
                    <a:bodyPr/>
                    <a:lstStyle/>
                    <a:p>
                      <a:r>
                        <a:rPr lang="fr-FR" sz="1400" dirty="0"/>
                        <a:t>Vous pouvez</a:t>
                      </a:r>
                      <a:r>
                        <a:rPr lang="fr-FR" sz="1400" baseline="0" dirty="0"/>
                        <a:t> à tout moment suivre l’état d’avancement de votre dossier, en vous rendant dans l’onglet « Opérations en cours » accessible à partir de votre Espace Client.</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70840">
                <a:tc>
                  <a:txBody>
                    <a:bodyPr/>
                    <a:lstStyle/>
                    <a:p>
                      <a:endParaRPr lang="fr-FR" dirty="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pic>
        <p:nvPicPr>
          <p:cNvPr id="3" name="Image 2"/>
          <p:cNvPicPr>
            <a:picLocks noChangeAspect="1"/>
          </p:cNvPicPr>
          <p:nvPr/>
        </p:nvPicPr>
        <p:blipFill>
          <a:blip r:embed="rId2"/>
          <a:stretch>
            <a:fillRect/>
          </a:stretch>
        </p:blipFill>
        <p:spPr>
          <a:xfrm>
            <a:off x="1757680" y="1588666"/>
            <a:ext cx="469433" cy="493819"/>
          </a:xfrm>
          <a:prstGeom prst="rect">
            <a:avLst/>
          </a:prstGeom>
        </p:spPr>
      </p:pic>
      <p:pic>
        <p:nvPicPr>
          <p:cNvPr id="7" name="Image 6"/>
          <p:cNvPicPr>
            <a:picLocks noChangeAspect="1"/>
          </p:cNvPicPr>
          <p:nvPr/>
        </p:nvPicPr>
        <p:blipFill>
          <a:blip r:embed="rId3"/>
          <a:stretch>
            <a:fillRect/>
          </a:stretch>
        </p:blipFill>
        <p:spPr>
          <a:xfrm>
            <a:off x="1782066" y="2243990"/>
            <a:ext cx="445047" cy="402371"/>
          </a:xfrm>
          <a:prstGeom prst="rect">
            <a:avLst/>
          </a:prstGeom>
        </p:spPr>
      </p:pic>
    </p:spTree>
    <p:extLst>
      <p:ext uri="{BB962C8B-B14F-4D97-AF65-F5344CB8AC3E}">
        <p14:creationId xmlns:p14="http://schemas.microsoft.com/office/powerpoint/2010/main" val="21314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00911" y="170405"/>
            <a:ext cx="7590178" cy="6517189"/>
          </a:xfrm>
          <a:prstGeom prst="rect">
            <a:avLst/>
          </a:prstGeom>
        </p:spPr>
      </p:pic>
    </p:spTree>
    <p:extLst>
      <p:ext uri="{BB962C8B-B14F-4D97-AF65-F5344CB8AC3E}">
        <p14:creationId xmlns:p14="http://schemas.microsoft.com/office/powerpoint/2010/main" val="296234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7400" y="1872192"/>
            <a:ext cx="10515600" cy="1325563"/>
          </a:xfrm>
        </p:spPr>
        <p:txBody>
          <a:bodyPr>
            <a:normAutofit fontScale="90000"/>
          </a:bodyPr>
          <a:lstStyle/>
          <a:p>
            <a:pPr algn="ctr"/>
            <a:r>
              <a:rPr lang="fr-FR" dirty="0"/>
              <a:t/>
            </a:r>
            <a:br>
              <a:rPr lang="fr-FR" dirty="0"/>
            </a:br>
            <a:r>
              <a:rPr lang="fr-FR" dirty="0"/>
              <a:t>5.2 </a:t>
            </a:r>
            <a:br>
              <a:rPr lang="fr-FR" dirty="0"/>
            </a:br>
            <a:r>
              <a:rPr lang="fr-FR" dirty="0"/>
              <a:t>SE-Pièces justificatives</a:t>
            </a:r>
            <a:br>
              <a:rPr lang="fr-FR" dirty="0"/>
            </a:br>
            <a:endParaRPr lang="fr-FR" dirty="0"/>
          </a:p>
        </p:txBody>
      </p:sp>
    </p:spTree>
    <p:extLst>
      <p:ext uri="{BB962C8B-B14F-4D97-AF65-F5344CB8AC3E}">
        <p14:creationId xmlns:p14="http://schemas.microsoft.com/office/powerpoint/2010/main" val="398920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134" y="136526"/>
            <a:ext cx="10515600" cy="769408"/>
          </a:xfrm>
        </p:spPr>
        <p:txBody>
          <a:bodyPr/>
          <a:lstStyle/>
          <a:p>
            <a:r>
              <a:rPr lang="fr-FR" dirty="0"/>
              <a:t>SE </a:t>
            </a:r>
            <a:r>
              <a:rPr lang="fr-FR" sz="1400" dirty="0"/>
              <a:t>(demande d’éligibilité)</a:t>
            </a:r>
          </a:p>
        </p:txBody>
      </p:sp>
      <p:graphicFrame>
        <p:nvGraphicFramePr>
          <p:cNvPr id="4" name="Tableau 3"/>
          <p:cNvGraphicFramePr>
            <a:graphicFrameLocks noGrp="1"/>
          </p:cNvGraphicFramePr>
          <p:nvPr>
            <p:extLst>
              <p:ext uri="{D42A27DB-BD31-4B8C-83A1-F6EECF244321}">
                <p14:modId xmlns:p14="http://schemas.microsoft.com/office/powerpoint/2010/main" val="1453293217"/>
              </p:ext>
            </p:extLst>
          </p:nvPr>
        </p:nvGraphicFramePr>
        <p:xfrm>
          <a:off x="279401" y="1024465"/>
          <a:ext cx="10964332" cy="5028062"/>
        </p:xfrm>
        <a:graphic>
          <a:graphicData uri="http://schemas.openxmlformats.org/drawingml/2006/table">
            <a:tbl>
              <a:tblPr firstRow="1" bandRow="1">
                <a:tableStyleId>{5C22544A-7EE6-4342-B048-85BDC9FD1C3A}</a:tableStyleId>
              </a:tblPr>
              <a:tblGrid>
                <a:gridCol w="250438">
                  <a:extLst>
                    <a:ext uri="{9D8B030D-6E8A-4147-A177-3AD203B41FA5}">
                      <a16:colId xmlns="" xmlns:a16="http://schemas.microsoft.com/office/drawing/2014/main" val="20000"/>
                    </a:ext>
                  </a:extLst>
                </a:gridCol>
                <a:gridCol w="10713894">
                  <a:extLst>
                    <a:ext uri="{9D8B030D-6E8A-4147-A177-3AD203B41FA5}">
                      <a16:colId xmlns="" xmlns:a16="http://schemas.microsoft.com/office/drawing/2014/main" val="20001"/>
                    </a:ext>
                  </a:extLst>
                </a:gridCol>
              </a:tblGrid>
              <a:tr h="454123">
                <a:tc gridSpan="2">
                  <a:txBody>
                    <a:bodyPr/>
                    <a:lstStyle/>
                    <a:p>
                      <a:r>
                        <a:rPr lang="fr-FR" sz="1400" b="0" dirty="0">
                          <a:solidFill>
                            <a:schemeClr val="tx1"/>
                          </a:solidFill>
                        </a:rPr>
                        <a:t>Finalisez maintenant votre souscription en nous transmettant vos pièces justificatives électroniquement.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0"/>
                  </a:ext>
                </a:extLst>
              </a:tr>
              <a:tr h="552516">
                <a:tc>
                  <a:txBody>
                    <a:bodyPr/>
                    <a:lstStyle/>
                    <a:p>
                      <a:endParaRPr lang="fr-FR" sz="12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fr-FR" sz="1200" i="1" dirty="0"/>
                        <a:t>Nous n’avez pas tous vos justificatif sous la main ? </a:t>
                      </a:r>
                    </a:p>
                    <a:p>
                      <a:r>
                        <a:rPr lang="fr-FR" sz="1200" i="1" dirty="0"/>
                        <a:t>Vous pourrez vous reconnecter ultérieurement votre</a:t>
                      </a:r>
                      <a:r>
                        <a:rPr lang="fr-FR" sz="1200" i="1" baseline="0" dirty="0"/>
                        <a:t> E</a:t>
                      </a:r>
                      <a:r>
                        <a:rPr lang="fr-FR" sz="1200" i="1" dirty="0"/>
                        <a:t>space Client à l’aide de votre identifiant et mot de passe. Vote souscription sera accessible</a:t>
                      </a:r>
                      <a:r>
                        <a:rPr lang="fr-FR" sz="1200" i="1" baseline="0" dirty="0"/>
                        <a:t> dans l’onglet opérations en cours.</a:t>
                      </a:r>
                      <a:endParaRPr lang="fr-FR" sz="12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933859">
                <a:tc gridSpan="2">
                  <a: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 xmlns:a16="http://schemas.microsoft.com/office/drawing/2014/main" val="10002"/>
                  </a:ext>
                </a:extLst>
              </a:tr>
            </a:tbl>
          </a:graphicData>
        </a:graphic>
      </p:graphicFrame>
      <p:sp>
        <p:nvSpPr>
          <p:cNvPr id="9" name="ZoneTexte 8"/>
          <p:cNvSpPr txBox="1"/>
          <p:nvPr/>
        </p:nvSpPr>
        <p:spPr>
          <a:xfrm>
            <a:off x="3880264" y="5963397"/>
            <a:ext cx="2170632" cy="30777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400" dirty="0"/>
              <a:t>Etape suivante</a:t>
            </a:r>
          </a:p>
        </p:txBody>
      </p:sp>
      <p:sp>
        <p:nvSpPr>
          <p:cNvPr id="3" name="ZoneTexte 2"/>
          <p:cNvSpPr txBox="1"/>
          <p:nvPr/>
        </p:nvSpPr>
        <p:spPr>
          <a:xfrm>
            <a:off x="1557867" y="6434667"/>
            <a:ext cx="7560733" cy="276999"/>
          </a:xfrm>
          <a:prstGeom prst="rect">
            <a:avLst/>
          </a:prstGeom>
          <a:noFill/>
        </p:spPr>
        <p:txBody>
          <a:bodyPr wrap="square" rtlCol="0">
            <a:spAutoFit/>
          </a:bodyPr>
          <a:lstStyle/>
          <a:p>
            <a:r>
              <a:rPr lang="fr-FR" sz="1200" dirty="0"/>
              <a:t>Vous allez être redirigé chez notre partenaire CDC AST afin d’authentifier la signature de votre contrat.</a:t>
            </a:r>
          </a:p>
        </p:txBody>
      </p:sp>
      <p:graphicFrame>
        <p:nvGraphicFramePr>
          <p:cNvPr id="6" name="Tableau 5"/>
          <p:cNvGraphicFramePr>
            <a:graphicFrameLocks noGrp="1"/>
          </p:cNvGraphicFramePr>
          <p:nvPr>
            <p:extLst>
              <p:ext uri="{D42A27DB-BD31-4B8C-83A1-F6EECF244321}">
                <p14:modId xmlns:p14="http://schemas.microsoft.com/office/powerpoint/2010/main" val="2704220476"/>
              </p:ext>
            </p:extLst>
          </p:nvPr>
        </p:nvGraphicFramePr>
        <p:xfrm>
          <a:off x="279401" y="2733292"/>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 xmlns:a16="http://schemas.microsoft.com/office/drawing/2014/main" val="20000"/>
                    </a:ext>
                  </a:extLst>
                </a:gridCol>
              </a:tblGrid>
              <a:tr h="370840">
                <a:tc>
                  <a:txBody>
                    <a:bodyPr/>
                    <a:lstStyle/>
                    <a:p>
                      <a:r>
                        <a:rPr lang="fr-FR" b="1" dirty="0">
                          <a:solidFill>
                            <a:schemeClr val="bg1"/>
                          </a:solidFill>
                        </a:rPr>
                        <a:t>IDENTITE </a:t>
                      </a:r>
                    </a:p>
                    <a:p>
                      <a:endParaRPr lang="fr-FR" b="1" dirty="0">
                        <a:solidFill>
                          <a:schemeClr val="bg1"/>
                        </a:solidFill>
                      </a:endParaRPr>
                    </a:p>
                  </a:txBody>
                  <a:tcPr/>
                </a:tc>
                <a:extLst>
                  <a:ext uri="{0D108BD9-81ED-4DB2-BD59-A6C34878D82A}">
                    <a16:rowId xmlns="" xmlns:a16="http://schemas.microsoft.com/office/drawing/2014/main" val="10000"/>
                  </a:ext>
                </a:extLst>
              </a:tr>
              <a:tr h="370840">
                <a:tc>
                  <a:txBody>
                    <a:bodyPr/>
                    <a:lstStyle/>
                    <a:p>
                      <a:r>
                        <a:rPr lang="fr-FR" b="1" dirty="0">
                          <a:solidFill>
                            <a:schemeClr val="bg1"/>
                          </a:solidFill>
                        </a:rPr>
                        <a:t>DOMICILE</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1"/>
                  </a:ext>
                </a:extLst>
              </a:tr>
              <a:tr h="370840">
                <a:tc>
                  <a:txBody>
                    <a:bodyPr/>
                    <a:lstStyle/>
                    <a:p>
                      <a:r>
                        <a:rPr lang="fr-FR" b="1" dirty="0">
                          <a:solidFill>
                            <a:schemeClr val="bg1"/>
                          </a:solidFill>
                        </a:rPr>
                        <a:t>RIB</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2"/>
                  </a:ext>
                </a:extLst>
              </a:tr>
              <a:tr h="370840">
                <a:tc>
                  <a:txBody>
                    <a:bodyPr/>
                    <a:lstStyle/>
                    <a:p>
                      <a:r>
                        <a:rPr lang="fr-FR" b="1" dirty="0">
                          <a:solidFill>
                            <a:schemeClr val="bg1"/>
                          </a:solidFill>
                        </a:rPr>
                        <a:t>MOBILE</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3"/>
                  </a:ext>
                </a:extLst>
              </a:tr>
            </a:tbl>
          </a:graphicData>
        </a:graphic>
      </p:graphicFrame>
      <p:pic>
        <p:nvPicPr>
          <p:cNvPr id="10" name="Image 9"/>
          <p:cNvPicPr>
            <a:picLocks noChangeAspect="1"/>
          </p:cNvPicPr>
          <p:nvPr/>
        </p:nvPicPr>
        <p:blipFill>
          <a:blip r:embed="rId2"/>
          <a:stretch>
            <a:fillRect/>
          </a:stretch>
        </p:blipFill>
        <p:spPr>
          <a:xfrm>
            <a:off x="7813676" y="2733292"/>
            <a:ext cx="593725" cy="593725"/>
          </a:xfrm>
          <a:prstGeom prst="rect">
            <a:avLst/>
          </a:prstGeom>
        </p:spPr>
      </p:pic>
    </p:spTree>
    <p:extLst>
      <p:ext uri="{BB962C8B-B14F-4D97-AF65-F5344CB8AC3E}">
        <p14:creationId xmlns:p14="http://schemas.microsoft.com/office/powerpoint/2010/main" val="4018976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630490" y="1096918"/>
            <a:ext cx="10973751" cy="4407790"/>
          </a:xfrm>
          <a:prstGeom prst="rect">
            <a:avLst/>
          </a:prstGeom>
        </p:spPr>
      </p:pic>
      <p:sp>
        <p:nvSpPr>
          <p:cNvPr id="2" name="Titre 1"/>
          <p:cNvSpPr>
            <a:spLocks noGrp="1"/>
          </p:cNvSpPr>
          <p:nvPr>
            <p:ph type="title"/>
          </p:nvPr>
        </p:nvSpPr>
        <p:spPr>
          <a:xfrm>
            <a:off x="347134" y="136526"/>
            <a:ext cx="10515600" cy="769408"/>
          </a:xfrm>
        </p:spPr>
        <p:txBody>
          <a:bodyPr/>
          <a:lstStyle/>
          <a:p>
            <a:r>
              <a:rPr lang="fr-FR" dirty="0"/>
              <a:t>SE </a:t>
            </a:r>
            <a:r>
              <a:rPr lang="fr-FR" sz="1400" dirty="0"/>
              <a:t>(éligibilité déjà validée)</a:t>
            </a:r>
          </a:p>
        </p:txBody>
      </p:sp>
      <p:graphicFrame>
        <p:nvGraphicFramePr>
          <p:cNvPr id="3" name="Tableau 2"/>
          <p:cNvGraphicFramePr>
            <a:graphicFrameLocks noGrp="1"/>
          </p:cNvGraphicFramePr>
          <p:nvPr>
            <p:extLst>
              <p:ext uri="{D42A27DB-BD31-4B8C-83A1-F6EECF244321}">
                <p14:modId xmlns:p14="http://schemas.microsoft.com/office/powerpoint/2010/main" val="1991007002"/>
              </p:ext>
            </p:extLst>
          </p:nvPr>
        </p:nvGraphicFramePr>
        <p:xfrm>
          <a:off x="630490" y="1463150"/>
          <a:ext cx="8127999" cy="182880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0000"/>
                    </a:ext>
                  </a:extLst>
                </a:gridCol>
                <a:gridCol w="2709333">
                  <a:extLst>
                    <a:ext uri="{9D8B030D-6E8A-4147-A177-3AD203B41FA5}">
                      <a16:colId xmlns="" xmlns:a16="http://schemas.microsoft.com/office/drawing/2014/main" val="20001"/>
                    </a:ext>
                  </a:extLst>
                </a:gridCol>
                <a:gridCol w="2709333">
                  <a:extLst>
                    <a:ext uri="{9D8B030D-6E8A-4147-A177-3AD203B41FA5}">
                      <a16:colId xmlns="" xmlns:a16="http://schemas.microsoft.com/office/drawing/2014/main" val="20002"/>
                    </a:ext>
                  </a:extLst>
                </a:gridCol>
              </a:tblGrid>
              <a:tr h="282798">
                <a:tc gridSpan="3">
                  <a:txBody>
                    <a:bodyPr/>
                    <a:lstStyle/>
                    <a:p>
                      <a:r>
                        <a:rPr lang="fr-FR" sz="1400" b="0" dirty="0">
                          <a:solidFill>
                            <a:schemeClr val="tx1"/>
                          </a:solidFill>
                        </a:rPr>
                        <a:t>Validez vos données </a:t>
                      </a:r>
                      <a:r>
                        <a:rPr lang="fr-FR" sz="1400" b="0" dirty="0" err="1">
                          <a:solidFill>
                            <a:schemeClr val="tx1"/>
                          </a:solidFill>
                        </a:rPr>
                        <a:t>pré-enregistrées</a:t>
                      </a:r>
                      <a:r>
                        <a:rPr lang="fr-FR" sz="1400" b="0"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82798">
                <a:tc>
                  <a:txBody>
                    <a:bodyPr/>
                    <a:lstStyle/>
                    <a:p>
                      <a:r>
                        <a:rPr lang="fr-FR" sz="1400" b="0" dirty="0">
                          <a:solidFill>
                            <a:schemeClr val="tx1"/>
                          </a:solidFill>
                        </a:rPr>
                        <a:t>numéro de téléphone mobile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+0033 6 59 87 89 52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000" b="0" u="sng" dirty="0">
                          <a:solidFill>
                            <a:schemeClr val="accent1"/>
                          </a:solidFill>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85889">
                <a:tc>
                  <a:txBody>
                    <a:bodyPr/>
                    <a:lstStyle/>
                    <a:p>
                      <a:r>
                        <a:rPr lang="fr-FR" sz="1400" b="0" dirty="0">
                          <a:solidFill>
                            <a:schemeClr val="tx1"/>
                          </a:solidFill>
                        </a:rPr>
                        <a:t>Adresse postale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17 rue de la</a:t>
                      </a:r>
                      <a:r>
                        <a:rPr lang="fr-FR" sz="1400" b="0" baseline="0" dirty="0">
                          <a:solidFill>
                            <a:schemeClr val="tx1"/>
                          </a:solidFill>
                        </a:rPr>
                        <a:t> Paix 75002 Paris</a:t>
                      </a:r>
                      <a:endParaRPr lang="fr-F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fr-FR" sz="1000" b="0" i="0" u="sng" strike="noStrike" kern="1200" cap="none" spc="0" normalizeH="0" baseline="0" noProof="0" dirty="0">
                          <a:ln>
                            <a:noFill/>
                          </a:ln>
                          <a:solidFill>
                            <a:srgbClr val="4472C4"/>
                          </a:solidFill>
                          <a:effectLst/>
                          <a:uLnTx/>
                          <a:uFillTx/>
                          <a:latin typeface="+mn-lt"/>
                          <a:ea typeface="+mn-ea"/>
                          <a:cs typeface="+mn-cs"/>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85889">
                <a:tc>
                  <a:txBody>
                    <a:bodyPr/>
                    <a:lstStyle/>
                    <a:p>
                      <a:r>
                        <a:rPr lang="fr-FR" sz="1400" b="0" dirty="0">
                          <a:solidFill>
                            <a:schemeClr val="tx1"/>
                          </a:solidFill>
                        </a:rPr>
                        <a:t>Pièce d’identité</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b="0" dirty="0">
                          <a:solidFill>
                            <a:schemeClr val="tx1"/>
                          </a:solidFill>
                        </a:rPr>
                        <a:t>CNI valable jusqu’au 31/09/2022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fr-FR" sz="1000" b="0" i="0" u="sng" strike="noStrike" kern="1200" cap="none" spc="0" normalizeH="0" baseline="0" noProof="0" dirty="0">
                          <a:ln>
                            <a:noFill/>
                          </a:ln>
                          <a:solidFill>
                            <a:srgbClr val="4472C4"/>
                          </a:solidFill>
                          <a:effectLst/>
                          <a:uLnTx/>
                          <a:uFillTx/>
                          <a:latin typeface="+mn-lt"/>
                          <a:ea typeface="+mn-ea"/>
                          <a:cs typeface="+mn-cs"/>
                        </a:rPr>
                        <a:t>Modifier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82798">
                <a:tc gridSpan="3">
                  <a:txBody>
                    <a:bodyPr/>
                    <a:lstStyle/>
                    <a:p>
                      <a:pPr algn="l"/>
                      <a:endParaRPr lang="fr-FR"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82798">
                <a:tc gridSpan="3">
                  <a:txBody>
                    <a:bodyPr/>
                    <a:lstStyle/>
                    <a:p>
                      <a:pPr algn="ctr"/>
                      <a:r>
                        <a:rPr lang="fr-FR" sz="1400" b="0" dirty="0">
                          <a:solidFill>
                            <a:schemeClr val="tx1"/>
                          </a:solidFill>
                        </a:rPr>
                        <a:t>Valider et passer à l’étape suivante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5"/>
                  </a:ext>
                </a:extLst>
              </a:tr>
            </a:tbl>
          </a:graphicData>
        </a:graphic>
      </p:graphicFrame>
      <p:cxnSp>
        <p:nvCxnSpPr>
          <p:cNvPr id="10" name="Connecteur droit avec flèche 9"/>
          <p:cNvCxnSpPr/>
          <p:nvPr/>
        </p:nvCxnSpPr>
        <p:spPr>
          <a:xfrm flipH="1">
            <a:off x="6358071" y="2709017"/>
            <a:ext cx="8546" cy="78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au 8"/>
          <p:cNvGraphicFramePr>
            <a:graphicFrameLocks noGrp="1"/>
          </p:cNvGraphicFramePr>
          <p:nvPr>
            <p:extLst>
              <p:ext uri="{D42A27DB-BD31-4B8C-83A1-F6EECF244321}">
                <p14:modId xmlns:p14="http://schemas.microsoft.com/office/powerpoint/2010/main" val="2048552218"/>
              </p:ext>
            </p:extLst>
          </p:nvPr>
        </p:nvGraphicFramePr>
        <p:xfrm>
          <a:off x="1041401" y="3774692"/>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 xmlns:a16="http://schemas.microsoft.com/office/drawing/2014/main" val="20000"/>
                    </a:ext>
                  </a:extLst>
                </a:gridCol>
              </a:tblGrid>
              <a:tr h="370840">
                <a:tc>
                  <a:txBody>
                    <a:bodyPr/>
                    <a:lstStyle/>
                    <a:p>
                      <a:r>
                        <a:rPr lang="fr-FR" b="1" dirty="0">
                          <a:solidFill>
                            <a:schemeClr val="bg1"/>
                          </a:solidFill>
                        </a:rPr>
                        <a:t>IDENTITE </a:t>
                      </a:r>
                    </a:p>
                    <a:p>
                      <a:endParaRPr lang="fr-FR" b="1" dirty="0">
                        <a:solidFill>
                          <a:schemeClr val="bg1"/>
                        </a:solidFill>
                      </a:endParaRPr>
                    </a:p>
                  </a:txBody>
                  <a:tcPr/>
                </a:tc>
                <a:extLst>
                  <a:ext uri="{0D108BD9-81ED-4DB2-BD59-A6C34878D82A}">
                    <a16:rowId xmlns="" xmlns:a16="http://schemas.microsoft.com/office/drawing/2014/main" val="10000"/>
                  </a:ext>
                </a:extLst>
              </a:tr>
              <a:tr h="370840">
                <a:tc>
                  <a:txBody>
                    <a:bodyPr/>
                    <a:lstStyle/>
                    <a:p>
                      <a:r>
                        <a:rPr lang="fr-FR" b="1" dirty="0">
                          <a:solidFill>
                            <a:schemeClr val="bg1"/>
                          </a:solidFill>
                        </a:rPr>
                        <a:t>DOMICILE</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1"/>
                  </a:ext>
                </a:extLst>
              </a:tr>
              <a:tr h="370840">
                <a:tc>
                  <a:txBody>
                    <a:bodyPr/>
                    <a:lstStyle/>
                    <a:p>
                      <a:r>
                        <a:rPr lang="fr-FR" b="1" dirty="0">
                          <a:solidFill>
                            <a:schemeClr val="bg1"/>
                          </a:solidFill>
                        </a:rPr>
                        <a:t>RIB</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2"/>
                  </a:ext>
                </a:extLst>
              </a:tr>
              <a:tr h="370840">
                <a:tc>
                  <a:txBody>
                    <a:bodyPr/>
                    <a:lstStyle/>
                    <a:p>
                      <a:r>
                        <a:rPr lang="fr-FR" b="1" dirty="0">
                          <a:solidFill>
                            <a:schemeClr val="bg1"/>
                          </a:solidFill>
                        </a:rPr>
                        <a:t>MOBILE</a:t>
                      </a:r>
                    </a:p>
                    <a:p>
                      <a:endParaRPr lang="fr-FR" b="1" dirty="0">
                        <a:solidFill>
                          <a:schemeClr val="bg1"/>
                        </a:solidFill>
                      </a:endParaRPr>
                    </a:p>
                  </a:txBody>
                  <a:tcPr>
                    <a:solidFill>
                      <a:schemeClr val="accent1"/>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98128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stretch>
            <a:fillRect/>
          </a:stretch>
        </p:blipFill>
        <p:spPr>
          <a:xfrm>
            <a:off x="3332797" y="548640"/>
            <a:ext cx="5526405" cy="5760720"/>
          </a:xfrm>
          <a:prstGeom prst="rect">
            <a:avLst/>
          </a:prstGeom>
        </p:spPr>
      </p:pic>
    </p:spTree>
    <p:extLst>
      <p:ext uri="{BB962C8B-B14F-4D97-AF65-F5344CB8AC3E}">
        <p14:creationId xmlns:p14="http://schemas.microsoft.com/office/powerpoint/2010/main" val="954721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Pop Up/écran? </a:t>
            </a:r>
            <a:r>
              <a:rPr lang="fr-FR" dirty="0"/>
              <a:t>: Votre pièce d’identité</a:t>
            </a:r>
          </a:p>
        </p:txBody>
      </p:sp>
      <p:pic>
        <p:nvPicPr>
          <p:cNvPr id="4" name="Image 3"/>
          <p:cNvPicPr>
            <a:picLocks noChangeAspect="1"/>
          </p:cNvPicPr>
          <p:nvPr/>
        </p:nvPicPr>
        <p:blipFill>
          <a:blip r:embed="rId2"/>
          <a:stretch>
            <a:fillRect/>
          </a:stretch>
        </p:blipFill>
        <p:spPr>
          <a:xfrm>
            <a:off x="938613" y="1500632"/>
            <a:ext cx="8229600" cy="523875"/>
          </a:xfrm>
          <a:prstGeom prst="rect">
            <a:avLst/>
          </a:prstGeom>
        </p:spPr>
      </p:pic>
      <p:pic>
        <p:nvPicPr>
          <p:cNvPr id="5" name="Image 4"/>
          <p:cNvPicPr>
            <a:picLocks noChangeAspect="1"/>
          </p:cNvPicPr>
          <p:nvPr/>
        </p:nvPicPr>
        <p:blipFill>
          <a:blip r:embed="rId3"/>
          <a:stretch>
            <a:fillRect/>
          </a:stretch>
        </p:blipFill>
        <p:spPr>
          <a:xfrm>
            <a:off x="938613" y="2024507"/>
            <a:ext cx="5038725" cy="3924300"/>
          </a:xfrm>
          <a:prstGeom prst="rect">
            <a:avLst/>
          </a:prstGeom>
        </p:spPr>
      </p:pic>
      <p:sp>
        <p:nvSpPr>
          <p:cNvPr id="6" name="ZoneTexte 5"/>
          <p:cNvSpPr txBox="1"/>
          <p:nvPr/>
        </p:nvSpPr>
        <p:spPr>
          <a:xfrm>
            <a:off x="1358782" y="2264636"/>
            <a:ext cx="6170064" cy="276999"/>
          </a:xfrm>
          <a:prstGeom prst="rect">
            <a:avLst/>
          </a:prstGeom>
          <a:noFill/>
        </p:spPr>
        <p:txBody>
          <a:bodyPr wrap="square" rtlCol="0">
            <a:spAutoFit/>
          </a:bodyPr>
          <a:lstStyle/>
          <a:p>
            <a:r>
              <a:rPr lang="fr-FR" sz="1200" dirty="0"/>
              <a:t>Votre pièce d’identité doit être en cours de validité.</a:t>
            </a:r>
            <a:endParaRPr lang="fr-FR" sz="1200" b="1" dirty="0"/>
          </a:p>
        </p:txBody>
      </p:sp>
      <p:sp>
        <p:nvSpPr>
          <p:cNvPr id="3" name="ZoneTexte 2"/>
          <p:cNvSpPr txBox="1"/>
          <p:nvPr/>
        </p:nvSpPr>
        <p:spPr>
          <a:xfrm>
            <a:off x="9689123" y="1600200"/>
            <a:ext cx="2031023" cy="369332"/>
          </a:xfrm>
          <a:prstGeom prst="rect">
            <a:avLst/>
          </a:prstGeom>
          <a:noFill/>
        </p:spPr>
        <p:txBody>
          <a:bodyPr wrap="square" rtlCol="0">
            <a:spAutoFit/>
          </a:bodyPr>
          <a:lstStyle/>
          <a:p>
            <a:r>
              <a:rPr lang="fr-FR" dirty="0"/>
              <a:t>onglet</a:t>
            </a:r>
          </a:p>
        </p:txBody>
      </p:sp>
      <p:sp>
        <p:nvSpPr>
          <p:cNvPr id="7" name="Rectangle 6">
            <a:extLst>
              <a:ext uri="{FF2B5EF4-FFF2-40B4-BE49-F238E27FC236}">
                <a16:creationId xmlns="" xmlns:a16="http://schemas.microsoft.com/office/drawing/2014/main" id="{C6C61B42-9C44-436F-8D71-55FAA1FC0863}"/>
              </a:ext>
            </a:extLst>
          </p:cNvPr>
          <p:cNvSpPr/>
          <p:nvPr/>
        </p:nvSpPr>
        <p:spPr>
          <a:xfrm rot="21167666">
            <a:off x="1881972" y="2415820"/>
            <a:ext cx="7878573" cy="2308324"/>
          </a:xfrm>
          <a:prstGeom prst="rect">
            <a:avLst/>
          </a:prstGeom>
          <a:noFill/>
        </p:spPr>
        <p:txBody>
          <a:bodyPr wrap="square" lIns="91440" tIns="45720" rIns="91440" bIns="45720">
            <a:spAutoFit/>
          </a:bodyPr>
          <a:lstStyle/>
          <a:p>
            <a:pPr algn="ctr"/>
            <a:r>
              <a:rPr lang="fr-FR" sz="7200" b="1" cap="none" spc="0" dirty="0">
                <a:ln w="22225">
                  <a:solidFill>
                    <a:schemeClr val="accent2"/>
                  </a:solidFill>
                  <a:prstDash val="solid"/>
                </a:ln>
                <a:solidFill>
                  <a:schemeClr val="accent2">
                    <a:lumMod val="40000"/>
                    <a:lumOff val="60000"/>
                  </a:schemeClr>
                </a:solidFill>
                <a:effectLst/>
              </a:rPr>
              <a:t>Pas de pop-up =&gt; trop intrusif</a:t>
            </a:r>
          </a:p>
        </p:txBody>
      </p:sp>
    </p:spTree>
    <p:extLst>
      <p:ext uri="{BB962C8B-B14F-4D97-AF65-F5344CB8AC3E}">
        <p14:creationId xmlns:p14="http://schemas.microsoft.com/office/powerpoint/2010/main" val="3812005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999006" y="2179178"/>
            <a:ext cx="1965532" cy="27699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stretch>
            <a:fillRect/>
          </a:stretch>
        </p:blipFill>
        <p:spPr>
          <a:xfrm>
            <a:off x="871270" y="937233"/>
            <a:ext cx="8791575" cy="5000625"/>
          </a:xfrm>
          <a:prstGeom prst="rect">
            <a:avLst/>
          </a:prstGeom>
          <a:noFill/>
        </p:spPr>
        <p:style>
          <a:lnRef idx="2">
            <a:schemeClr val="dk1"/>
          </a:lnRef>
          <a:fillRef idx="1">
            <a:schemeClr val="lt1"/>
          </a:fillRef>
          <a:effectRef idx="0">
            <a:schemeClr val="dk1"/>
          </a:effectRef>
          <a:fontRef idx="minor">
            <a:schemeClr val="dk1"/>
          </a:fontRef>
        </p:style>
      </p:pic>
      <p:sp>
        <p:nvSpPr>
          <p:cNvPr id="5" name="ZoneTexte 4"/>
          <p:cNvSpPr txBox="1"/>
          <p:nvPr/>
        </p:nvSpPr>
        <p:spPr>
          <a:xfrm>
            <a:off x="444381" y="6144426"/>
            <a:ext cx="2333002" cy="461665"/>
          </a:xfrm>
          <a:prstGeom prst="rect">
            <a:avLst/>
          </a:prstGeom>
          <a:noFill/>
        </p:spPr>
        <p:txBody>
          <a:bodyPr wrap="square" rtlCol="0">
            <a:spAutoFit/>
          </a:bodyPr>
          <a:lstStyle/>
          <a:p>
            <a:r>
              <a:rPr lang="fr-FR" sz="1200" dirty="0"/>
              <a:t>Format acceptés : PNG, ……</a:t>
            </a:r>
          </a:p>
          <a:p>
            <a:r>
              <a:rPr lang="fr-FR" sz="1200" dirty="0"/>
              <a:t>Taille unitaire inférieure à 1Mo</a:t>
            </a:r>
          </a:p>
        </p:txBody>
      </p:sp>
      <p:sp>
        <p:nvSpPr>
          <p:cNvPr id="6" name="Légende encadrée 1 5"/>
          <p:cNvSpPr/>
          <p:nvPr/>
        </p:nvSpPr>
        <p:spPr>
          <a:xfrm>
            <a:off x="10229317" y="309117"/>
            <a:ext cx="1410055" cy="781595"/>
          </a:xfrm>
          <a:prstGeom prst="borderCallout1">
            <a:avLst>
              <a:gd name="adj1" fmla="val 51403"/>
              <a:gd name="adj2" fmla="val 672"/>
              <a:gd name="adj3" fmla="val 209324"/>
              <a:gd name="adj4" fmla="val -2362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0297682" y="444381"/>
            <a:ext cx="1615155" cy="646331"/>
          </a:xfrm>
          <a:prstGeom prst="rect">
            <a:avLst/>
          </a:prstGeom>
          <a:noFill/>
        </p:spPr>
        <p:txBody>
          <a:bodyPr wrap="square" rtlCol="0">
            <a:spAutoFit/>
          </a:bodyPr>
          <a:lstStyle/>
          <a:p>
            <a:r>
              <a:rPr lang="fr-FR" dirty="0"/>
              <a:t>Retour page précédente</a:t>
            </a:r>
          </a:p>
        </p:txBody>
      </p:sp>
      <p:sp>
        <p:nvSpPr>
          <p:cNvPr id="9" name="ZoneTexte 8"/>
          <p:cNvSpPr txBox="1"/>
          <p:nvPr/>
        </p:nvSpPr>
        <p:spPr>
          <a:xfrm>
            <a:off x="4631820" y="2179178"/>
            <a:ext cx="2982483" cy="276999"/>
          </a:xfrm>
          <a:prstGeom prst="rect">
            <a:avLst/>
          </a:prstGeom>
          <a:noFill/>
        </p:spPr>
        <p:txBody>
          <a:bodyPr wrap="square" rtlCol="0">
            <a:spAutoFit/>
          </a:bodyPr>
          <a:lstStyle/>
          <a:p>
            <a:r>
              <a:rPr lang="fr-FR" sz="1200" dirty="0"/>
              <a:t>CNI délivrée le </a:t>
            </a:r>
          </a:p>
        </p:txBody>
      </p:sp>
      <p:sp>
        <p:nvSpPr>
          <p:cNvPr id="11" name="Rectangle 10"/>
          <p:cNvSpPr/>
          <p:nvPr/>
        </p:nvSpPr>
        <p:spPr>
          <a:xfrm>
            <a:off x="7161376" y="2179178"/>
            <a:ext cx="1922803" cy="27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161376" y="2137184"/>
            <a:ext cx="1922803" cy="276999"/>
          </a:xfrm>
          <a:prstGeom prst="rect">
            <a:avLst/>
          </a:prstGeom>
          <a:noFill/>
        </p:spPr>
        <p:txBody>
          <a:bodyPr wrap="square" rtlCol="0">
            <a:spAutoFit/>
          </a:bodyPr>
          <a:lstStyle/>
          <a:p>
            <a:r>
              <a:rPr lang="fr-FR" sz="1200" dirty="0"/>
              <a:t>_JJ_/_MM_/_AAAA_</a:t>
            </a:r>
          </a:p>
        </p:txBody>
      </p:sp>
      <p:sp>
        <p:nvSpPr>
          <p:cNvPr id="13" name="Légende encadrée 1 12"/>
          <p:cNvSpPr/>
          <p:nvPr/>
        </p:nvSpPr>
        <p:spPr>
          <a:xfrm>
            <a:off x="10317221" y="2456177"/>
            <a:ext cx="1604161" cy="743485"/>
          </a:xfrm>
          <a:prstGeom prst="borderCallout1">
            <a:avLst>
              <a:gd name="adj1" fmla="val 18750"/>
              <a:gd name="adj2" fmla="val -8333"/>
              <a:gd name="adj3" fmla="val -13937"/>
              <a:gd name="adj4" fmla="val -728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a:t>Calcul automatique de la date d’expiration</a:t>
            </a:r>
          </a:p>
        </p:txBody>
      </p:sp>
      <p:sp>
        <p:nvSpPr>
          <p:cNvPr id="14" name="Légende encadrée 1 13"/>
          <p:cNvSpPr/>
          <p:nvPr/>
        </p:nvSpPr>
        <p:spPr>
          <a:xfrm>
            <a:off x="10582742" y="3759019"/>
            <a:ext cx="1290415" cy="1444239"/>
          </a:xfrm>
          <a:prstGeom prst="borderCallout1">
            <a:avLst>
              <a:gd name="adj1" fmla="val 18750"/>
              <a:gd name="adj2" fmla="val -8333"/>
              <a:gd name="adj3" fmla="val -53772"/>
              <a:gd name="adj4" fmla="val -2840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Possibilité de lecture des pièces téléchargées</a:t>
            </a:r>
          </a:p>
        </p:txBody>
      </p:sp>
      <p:sp>
        <p:nvSpPr>
          <p:cNvPr id="7" name="Légende encadrée 2 6"/>
          <p:cNvSpPr/>
          <p:nvPr/>
        </p:nvSpPr>
        <p:spPr>
          <a:xfrm>
            <a:off x="3153398" y="5937858"/>
            <a:ext cx="1102408" cy="668233"/>
          </a:xfrm>
          <a:prstGeom prst="borderCallout2">
            <a:avLst>
              <a:gd name="adj1" fmla="val 18750"/>
              <a:gd name="adj2" fmla="val -8333"/>
              <a:gd name="adj3" fmla="val 18750"/>
              <a:gd name="adj4" fmla="val -16667"/>
              <a:gd name="adj5" fmla="val -303131"/>
              <a:gd name="adj6" fmla="val -117210"/>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Délivrée le </a:t>
            </a:r>
          </a:p>
        </p:txBody>
      </p:sp>
    </p:spTree>
    <p:extLst>
      <p:ext uri="{BB962C8B-B14F-4D97-AF65-F5344CB8AC3E}">
        <p14:creationId xmlns:p14="http://schemas.microsoft.com/office/powerpoint/2010/main" val="1969705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r>
              <a:rPr lang="fr-FR" dirty="0"/>
              <a:t>Idem passeport</a:t>
            </a:r>
          </a:p>
        </p:txBody>
      </p:sp>
    </p:spTree>
    <p:extLst>
      <p:ext uri="{BB962C8B-B14F-4D97-AF65-F5344CB8AC3E}">
        <p14:creationId xmlns:p14="http://schemas.microsoft.com/office/powerpoint/2010/main" val="1658458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JDD</a:t>
            </a:r>
          </a:p>
        </p:txBody>
      </p:sp>
      <p:pic>
        <p:nvPicPr>
          <p:cNvPr id="4" name="Image 3"/>
          <p:cNvPicPr>
            <a:picLocks noChangeAspect="1"/>
          </p:cNvPicPr>
          <p:nvPr/>
        </p:nvPicPr>
        <p:blipFill>
          <a:blip r:embed="rId2"/>
          <a:stretch>
            <a:fillRect/>
          </a:stretch>
        </p:blipFill>
        <p:spPr>
          <a:xfrm>
            <a:off x="1523644" y="1570957"/>
            <a:ext cx="8153400" cy="4143375"/>
          </a:xfrm>
          <a:prstGeom prst="rect">
            <a:avLst/>
          </a:prstGeom>
        </p:spPr>
      </p:pic>
      <p:sp>
        <p:nvSpPr>
          <p:cNvPr id="6" name="ZoneTexte 5"/>
          <p:cNvSpPr txBox="1"/>
          <p:nvPr/>
        </p:nvSpPr>
        <p:spPr>
          <a:xfrm>
            <a:off x="1811708" y="2132850"/>
            <a:ext cx="7255379" cy="15696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sz="1200" dirty="0"/>
          </a:p>
          <a:p>
            <a:r>
              <a:rPr lang="fr-FR" sz="1200" b="1" dirty="0"/>
              <a:t>Les justificatifs acceptés </a:t>
            </a:r>
            <a:r>
              <a:rPr lang="fr-FR" sz="1200" dirty="0"/>
              <a:t>: facture de téléphonie fixe ou internet, facture ou échéancier d’eau, de gaz ou d’électricité, ou quittance de loyer (établie par une agence ou un syndic) </a:t>
            </a:r>
          </a:p>
          <a:p>
            <a:endParaRPr lang="fr-FR" sz="1200" dirty="0"/>
          </a:p>
          <a:p>
            <a:r>
              <a:rPr lang="fr-FR" sz="1200" dirty="0"/>
              <a:t>Justificatif correspondant à l’adresse indiquée sur votre dossier de souscription</a:t>
            </a:r>
          </a:p>
          <a:p>
            <a:endParaRPr lang="fr-FR" sz="1200" dirty="0"/>
          </a:p>
          <a:p>
            <a:endParaRPr lang="fr-FR" sz="1200" dirty="0"/>
          </a:p>
          <a:p>
            <a:r>
              <a:rPr lang="fr-FR" sz="1200" dirty="0"/>
              <a:t>Le justificatif de domicile doit être daté de moins de </a:t>
            </a:r>
            <a:r>
              <a:rPr lang="fr-FR" sz="1200" b="1" dirty="0"/>
              <a:t>3 mois</a:t>
            </a:r>
            <a:r>
              <a:rPr lang="fr-FR" sz="1200" dirty="0"/>
              <a:t>.</a:t>
            </a:r>
          </a:p>
        </p:txBody>
      </p:sp>
      <p:sp>
        <p:nvSpPr>
          <p:cNvPr id="7" name="Légende encadrée 2 6"/>
          <p:cNvSpPr/>
          <p:nvPr/>
        </p:nvSpPr>
        <p:spPr>
          <a:xfrm>
            <a:off x="1811708" y="2297041"/>
            <a:ext cx="6879365" cy="1369267"/>
          </a:xfrm>
          <a:prstGeom prst="borderCallout2">
            <a:avLst>
              <a:gd name="adj1" fmla="val 31720"/>
              <a:gd name="adj2" fmla="val -231"/>
              <a:gd name="adj3" fmla="val 18750"/>
              <a:gd name="adj4" fmla="val -16667"/>
              <a:gd name="adj5" fmla="val 251849"/>
              <a:gd name="adj6" fmla="val -16156"/>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ZoneTexte 7"/>
          <p:cNvSpPr txBox="1"/>
          <p:nvPr/>
        </p:nvSpPr>
        <p:spPr>
          <a:xfrm>
            <a:off x="525026" y="5714332"/>
            <a:ext cx="10500528" cy="646331"/>
          </a:xfrm>
          <a:prstGeom prst="rect">
            <a:avLst/>
          </a:prstGeom>
          <a:noFill/>
        </p:spPr>
        <p:txBody>
          <a:bodyPr wrap="square" rtlCol="0">
            <a:spAutoFit/>
          </a:bodyPr>
          <a:lstStyle/>
          <a:p>
            <a:r>
              <a:rPr lang="fr-FR" sz="1200" dirty="0"/>
              <a:t>facture de moins de 3 mois ou échéancier de moins de 12 mois à la date d’émission [eau, gaz, électricité, téléphonie fixe , internet, quittance de loyer (établie par une agence ou un syndic), attestation d’assurance habitation (faisant apparaitre la mention de résidence principale), attestation EDF, avis d’imposition sur le revenu, taxe d’habitation]</a:t>
            </a:r>
          </a:p>
        </p:txBody>
      </p:sp>
      <p:sp>
        <p:nvSpPr>
          <p:cNvPr id="9" name="Rectangle 8"/>
          <p:cNvSpPr/>
          <p:nvPr/>
        </p:nvSpPr>
        <p:spPr>
          <a:xfrm>
            <a:off x="2726108" y="3179036"/>
            <a:ext cx="5563313" cy="19655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a:t>17 rue de la Paix 75002 Paris</a:t>
            </a:r>
          </a:p>
        </p:txBody>
      </p:sp>
      <p:sp>
        <p:nvSpPr>
          <p:cNvPr id="10" name="ZoneTexte 9"/>
          <p:cNvSpPr txBox="1"/>
          <p:nvPr/>
        </p:nvSpPr>
        <p:spPr>
          <a:xfrm>
            <a:off x="9847385" y="1542437"/>
            <a:ext cx="2031023" cy="369332"/>
          </a:xfrm>
          <a:prstGeom prst="rect">
            <a:avLst/>
          </a:prstGeom>
          <a:noFill/>
        </p:spPr>
        <p:txBody>
          <a:bodyPr wrap="square" rtlCol="0">
            <a:spAutoFit/>
          </a:bodyPr>
          <a:lstStyle/>
          <a:p>
            <a:r>
              <a:rPr lang="fr-FR" dirty="0"/>
              <a:t>onglet</a:t>
            </a:r>
          </a:p>
        </p:txBody>
      </p:sp>
    </p:spTree>
    <p:extLst>
      <p:ext uri="{BB962C8B-B14F-4D97-AF65-F5344CB8AC3E}">
        <p14:creationId xmlns:p14="http://schemas.microsoft.com/office/powerpoint/2010/main" val="365176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95854" y="130705"/>
            <a:ext cx="9144000" cy="385762"/>
          </a:xfrm>
        </p:spPr>
        <p:txBody>
          <a:bodyPr>
            <a:normAutofit lnSpcReduction="10000"/>
          </a:bodyPr>
          <a:lstStyle/>
          <a:p>
            <a:r>
              <a:rPr lang="fr-FR" dirty="0"/>
              <a:t>SOUSCRIPTION AU CONTRAT DIGITAL VIE</a:t>
            </a:r>
          </a:p>
        </p:txBody>
      </p:sp>
      <p:sp>
        <p:nvSpPr>
          <p:cNvPr id="4" name="ZoneTexte 3"/>
          <p:cNvSpPr txBox="1"/>
          <p:nvPr/>
        </p:nvSpPr>
        <p:spPr>
          <a:xfrm>
            <a:off x="16921" y="601124"/>
            <a:ext cx="9550400" cy="1508105"/>
          </a:xfrm>
          <a:prstGeom prst="rect">
            <a:avLst/>
          </a:prstGeom>
          <a:noFill/>
        </p:spPr>
        <p:txBody>
          <a:bodyPr wrap="square" rtlCol="0">
            <a:spAutoFit/>
          </a:bodyPr>
          <a:lstStyle/>
          <a:p>
            <a:r>
              <a:rPr lang="fr-FR" dirty="0">
                <a:solidFill>
                  <a:schemeClr val="tx1"/>
                </a:solidFill>
              </a:rPr>
              <a:t>Vous souhaitez souscrire le contrat d'assurance vie Digital Vie géré par </a:t>
            </a:r>
            <a:r>
              <a:rPr lang="fr-FR" dirty="0" err="1">
                <a:solidFill>
                  <a:schemeClr val="tx1"/>
                </a:solidFill>
              </a:rPr>
              <a:t>Suravenir</a:t>
            </a:r>
            <a:r>
              <a:rPr lang="fr-FR" dirty="0">
                <a:solidFill>
                  <a:schemeClr val="tx1"/>
                </a:solidFill>
              </a:rPr>
              <a:t> et nous vous en remercions.</a:t>
            </a:r>
          </a:p>
          <a:p>
            <a:r>
              <a:rPr lang="fr-FR" sz="1000" dirty="0">
                <a:solidFill>
                  <a:schemeClr val="bg1">
                    <a:lumMod val="65000"/>
                  </a:schemeClr>
                </a:solidFill>
              </a:rPr>
              <a:t>Digital Vie est un contrat individuel d’assurance sur la vie, de type </a:t>
            </a:r>
            <a:r>
              <a:rPr lang="fr-FR" sz="1000" dirty="0" err="1">
                <a:solidFill>
                  <a:schemeClr val="bg1">
                    <a:lumMod val="65000"/>
                  </a:schemeClr>
                </a:solidFill>
              </a:rPr>
              <a:t>multisupport</a:t>
            </a:r>
            <a:r>
              <a:rPr lang="fr-FR" sz="1000" dirty="0">
                <a:solidFill>
                  <a:schemeClr val="bg1">
                    <a:lumMod val="65000"/>
                  </a:schemeClr>
                </a:solidFill>
              </a:rPr>
              <a:t>, libellé en Unités de Compte et en Euros. Ce contrat est régi par le Code des assurances et relève des branches 20 (vie-décès) et 22 (assurances liées à des fonds d'investissement) définie à l’article R 321-1 du même Code. </a:t>
            </a:r>
          </a:p>
          <a:p>
            <a:pPr algn="ctr"/>
            <a:endParaRPr lang="fr-FR" dirty="0"/>
          </a:p>
          <a:p>
            <a:pPr algn="ctr"/>
            <a:r>
              <a:rPr lang="fr-FR" dirty="0"/>
              <a:t>Souscription en 5 étapes </a:t>
            </a:r>
          </a:p>
        </p:txBody>
      </p:sp>
      <p:sp>
        <p:nvSpPr>
          <p:cNvPr id="5" name="Ellipse 4"/>
          <p:cNvSpPr/>
          <p:nvPr/>
        </p:nvSpPr>
        <p:spPr>
          <a:xfrm>
            <a:off x="1426618" y="2064682"/>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logo</a:t>
            </a:r>
          </a:p>
        </p:txBody>
      </p:sp>
      <p:sp>
        <p:nvSpPr>
          <p:cNvPr id="6" name="Ellipse 5"/>
          <p:cNvSpPr/>
          <p:nvPr/>
        </p:nvSpPr>
        <p:spPr>
          <a:xfrm>
            <a:off x="3107253"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logo</a:t>
            </a:r>
          </a:p>
        </p:txBody>
      </p:sp>
      <p:sp>
        <p:nvSpPr>
          <p:cNvPr id="7" name="Ellipse 6"/>
          <p:cNvSpPr/>
          <p:nvPr/>
        </p:nvSpPr>
        <p:spPr>
          <a:xfrm>
            <a:off x="4758254"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logo</a:t>
            </a:r>
          </a:p>
        </p:txBody>
      </p:sp>
      <p:sp>
        <p:nvSpPr>
          <p:cNvPr id="8" name="Ellipse 7"/>
          <p:cNvSpPr/>
          <p:nvPr/>
        </p:nvSpPr>
        <p:spPr>
          <a:xfrm>
            <a:off x="6366921"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logo</a:t>
            </a:r>
          </a:p>
        </p:txBody>
      </p:sp>
      <p:sp>
        <p:nvSpPr>
          <p:cNvPr id="9" name="Ellipse 8"/>
          <p:cNvSpPr/>
          <p:nvPr/>
        </p:nvSpPr>
        <p:spPr>
          <a:xfrm>
            <a:off x="7721587" y="2040128"/>
            <a:ext cx="829734" cy="46599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logo</a:t>
            </a:r>
          </a:p>
        </p:txBody>
      </p:sp>
      <p:graphicFrame>
        <p:nvGraphicFramePr>
          <p:cNvPr id="10" name="Tableau 9"/>
          <p:cNvGraphicFramePr>
            <a:graphicFrameLocks noGrp="1"/>
          </p:cNvGraphicFramePr>
          <p:nvPr/>
        </p:nvGraphicFramePr>
        <p:xfrm>
          <a:off x="1109121" y="2530678"/>
          <a:ext cx="8128000" cy="457200"/>
        </p:xfrm>
        <a:graphic>
          <a:graphicData uri="http://schemas.openxmlformats.org/drawingml/2006/table">
            <a:tbl>
              <a:tblPr firstRow="1" bandRow="1">
                <a:tableStyleId>{5C22544A-7EE6-4342-B048-85BDC9FD1C3A}</a:tableStyleId>
              </a:tblPr>
              <a:tblGrid>
                <a:gridCol w="1625600">
                  <a:extLst>
                    <a:ext uri="{9D8B030D-6E8A-4147-A177-3AD203B41FA5}">
                      <a16:colId xmlns="" xmlns:a16="http://schemas.microsoft.com/office/drawing/2014/main" val="20000"/>
                    </a:ext>
                  </a:extLst>
                </a:gridCol>
                <a:gridCol w="1625600">
                  <a:extLst>
                    <a:ext uri="{9D8B030D-6E8A-4147-A177-3AD203B41FA5}">
                      <a16:colId xmlns="" xmlns:a16="http://schemas.microsoft.com/office/drawing/2014/main" val="20001"/>
                    </a:ext>
                  </a:extLst>
                </a:gridCol>
                <a:gridCol w="1625600">
                  <a:extLst>
                    <a:ext uri="{9D8B030D-6E8A-4147-A177-3AD203B41FA5}">
                      <a16:colId xmlns="" xmlns:a16="http://schemas.microsoft.com/office/drawing/2014/main" val="20002"/>
                    </a:ext>
                  </a:extLst>
                </a:gridCol>
                <a:gridCol w="1625600">
                  <a:extLst>
                    <a:ext uri="{9D8B030D-6E8A-4147-A177-3AD203B41FA5}">
                      <a16:colId xmlns="" xmlns:a16="http://schemas.microsoft.com/office/drawing/2014/main" val="20003"/>
                    </a:ext>
                  </a:extLst>
                </a:gridCol>
                <a:gridCol w="1625600">
                  <a:extLst>
                    <a:ext uri="{9D8B030D-6E8A-4147-A177-3AD203B41FA5}">
                      <a16:colId xmlns="" xmlns:a16="http://schemas.microsoft.com/office/drawing/2014/main" val="20004"/>
                    </a:ext>
                  </a:extLst>
                </a:gridCol>
              </a:tblGrid>
              <a:tr h="353906">
                <a:tc>
                  <a:txBody>
                    <a:bodyPr/>
                    <a:lstStyle/>
                    <a:p>
                      <a:pPr algn="ctr"/>
                      <a:r>
                        <a:rPr lang="fr-FR" sz="1200" b="0" dirty="0">
                          <a:solidFill>
                            <a:sysClr val="windowText" lastClr="000000"/>
                          </a:solidFill>
                        </a:rPr>
                        <a:t>Votre profil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a:solidFill>
                            <a:sysClr val="windowText" lastClr="000000"/>
                          </a:solidFill>
                        </a:rPr>
                        <a:t>Votre investissement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a:solidFill>
                            <a:sysClr val="windowText" lastClr="000000"/>
                          </a:solidFill>
                        </a:rPr>
                        <a:t>Vos options et bénéficiaires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a:solidFill>
                            <a:sysClr val="windowText" lastClr="000000"/>
                          </a:solidFill>
                        </a:rPr>
                        <a:t>Votre contrat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0" dirty="0">
                          <a:solidFill>
                            <a:sysClr val="windowText" lastClr="000000"/>
                          </a:solidFill>
                        </a:rPr>
                        <a:t>Votre signature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11" name="ZoneTexte 10"/>
          <p:cNvSpPr txBox="1"/>
          <p:nvPr/>
        </p:nvSpPr>
        <p:spPr>
          <a:xfrm>
            <a:off x="1608655" y="2921271"/>
            <a:ext cx="10346266" cy="584775"/>
          </a:xfrm>
          <a:prstGeom prst="rect">
            <a:avLst/>
          </a:prstGeom>
          <a:noFill/>
        </p:spPr>
        <p:txBody>
          <a:bodyPr wrap="square" rtlCol="0">
            <a:spAutoFit/>
          </a:bodyPr>
          <a:lstStyle/>
          <a:p>
            <a:r>
              <a:rPr lang="fr-FR" sz="1400" b="0" dirty="0">
                <a:solidFill>
                  <a:schemeClr val="tx1"/>
                </a:solidFill>
              </a:rPr>
              <a:t>Vous serez guidé étape par étape jusqu’à la validation de votre demande de souscription e-signée.</a:t>
            </a:r>
          </a:p>
          <a:p>
            <a:endParaRPr lang="fr-FR" dirty="0"/>
          </a:p>
        </p:txBody>
      </p:sp>
      <p:sp>
        <p:nvSpPr>
          <p:cNvPr id="13" name="ZoneTexte 12"/>
          <p:cNvSpPr txBox="1"/>
          <p:nvPr/>
        </p:nvSpPr>
        <p:spPr>
          <a:xfrm>
            <a:off x="16921" y="3361261"/>
            <a:ext cx="10752667" cy="2492990"/>
          </a:xfrm>
          <a:prstGeom prst="rect">
            <a:avLst/>
          </a:prstGeom>
          <a:noFill/>
        </p:spPr>
        <p:txBody>
          <a:bodyPr wrap="square" rtlCol="0">
            <a:spAutoFit/>
          </a:bodyPr>
          <a:lstStyle/>
          <a:p>
            <a:r>
              <a:rPr lang="fr-FR" dirty="0"/>
              <a:t>Dans le cas de la </a:t>
            </a:r>
            <a:r>
              <a:rPr lang="fr-FR" b="1" dirty="0"/>
              <a:t>souscription 100% en ligne </a:t>
            </a:r>
            <a:r>
              <a:rPr lang="fr-FR" dirty="0"/>
              <a:t>de votre contrat, vous devez disposer :</a:t>
            </a:r>
          </a:p>
          <a:p>
            <a:pPr marL="171450" lvl="0" indent="-171450">
              <a:buFont typeface="Arial" panose="020B0604020202020204" pitchFamily="34" charset="0"/>
              <a:buChar char="•"/>
            </a:pPr>
            <a:r>
              <a:rPr lang="fr-FR" sz="1200" dirty="0">
                <a:solidFill>
                  <a:prstClr val="black"/>
                </a:solidFill>
              </a:rPr>
              <a:t>D’un téléphone mobile personnel</a:t>
            </a:r>
          </a:p>
          <a:p>
            <a:pPr lvl="0"/>
            <a:r>
              <a:rPr lang="fr-FR" sz="1000" i="1" dirty="0">
                <a:solidFill>
                  <a:prstClr val="black"/>
                </a:solidFill>
              </a:rPr>
              <a:t>Vous recevrez un code de confirmation par SMS afin de valider et sécuriser votre signature.</a:t>
            </a:r>
          </a:p>
          <a:p>
            <a:pPr marL="171450" lvl="0" indent="-171450">
              <a:buFont typeface="Arial" panose="020B0604020202020204" pitchFamily="34" charset="0"/>
              <a:buChar char="•"/>
            </a:pPr>
            <a:r>
              <a:rPr lang="fr-FR" sz="1200" dirty="0">
                <a:solidFill>
                  <a:prstClr val="black"/>
                </a:solidFill>
              </a:rPr>
              <a:t>D’une facture de votre forfait mobile</a:t>
            </a:r>
            <a:endParaRPr lang="fr-FR" sz="1000" i="1" dirty="0">
              <a:solidFill>
                <a:prstClr val="black"/>
              </a:solidFill>
            </a:endParaRPr>
          </a:p>
          <a:p>
            <a:pPr marL="171450" lvl="0" indent="-171450">
              <a:buFont typeface="Arial" panose="020B0604020202020204" pitchFamily="34" charset="0"/>
              <a:buChar char="•"/>
            </a:pPr>
            <a:r>
              <a:rPr lang="fr-FR" sz="1200" dirty="0">
                <a:solidFill>
                  <a:prstClr val="black"/>
                </a:solidFill>
              </a:rPr>
              <a:t>Du scan de votre pièce d'identité en cours de validité (carte nationale d’identité recto/verso ou passeport)</a:t>
            </a:r>
          </a:p>
          <a:p>
            <a:pPr marL="171450" lvl="0" indent="-171450">
              <a:buFont typeface="Arial" panose="020B0604020202020204" pitchFamily="34" charset="0"/>
              <a:buChar char="•"/>
            </a:pPr>
            <a:r>
              <a:rPr lang="fr-FR" sz="1200" dirty="0">
                <a:solidFill>
                  <a:prstClr val="black"/>
                </a:solidFill>
              </a:rPr>
              <a:t>D’un justificatif de domicile (</a:t>
            </a:r>
            <a:r>
              <a:rPr lang="fr-FR" sz="1200" u="sng" dirty="0">
                <a:solidFill>
                  <a:prstClr val="black"/>
                </a:solidFill>
              </a:rPr>
              <a:t>liste des justificatifs acceptés) </a:t>
            </a:r>
            <a:r>
              <a:rPr lang="fr-FR" sz="1200" dirty="0">
                <a:solidFill>
                  <a:prstClr val="black"/>
                </a:solidFill>
              </a:rPr>
              <a:t>.</a:t>
            </a:r>
          </a:p>
          <a:p>
            <a:pPr marL="455613" lvl="0"/>
            <a:r>
              <a:rPr lang="fr-FR" sz="1200" dirty="0">
                <a:solidFill>
                  <a:srgbClr val="4472C4"/>
                </a:solidFill>
              </a:rPr>
              <a:t>(Facture datant de moins de 3 mois ou échéancier de l’année en cours (de moins de 12 mois) de contrat d’eau, de gaz, d’électricité, de téléphonie fixe ou de câble/internet ou avis d’imposition sur le revenu ou taxe d’habitation ou échéancier de l’année en cours (de moins de 12 mois) ou attestation d’assurance habitation de la résidence principale de moins de 12 mois ou quittance de loyer de moins de 3 mois ou attestation de contrat EDF de moins de 3 mois)</a:t>
            </a:r>
          </a:p>
          <a:p>
            <a:pPr marL="455613" lvl="0"/>
            <a:endParaRPr lang="fr-FR" sz="1200" dirty="0">
              <a:solidFill>
                <a:srgbClr val="4472C4"/>
              </a:solidFill>
            </a:endParaRPr>
          </a:p>
          <a:p>
            <a:pPr lvl="0"/>
            <a:r>
              <a:rPr lang="fr-FR" sz="1600" dirty="0"/>
              <a:t>Pour la souscription par un mineur ou un non résident, nous vous invitons à contacter notre service relation clientèle au 01 44 77 12 14.</a:t>
            </a:r>
          </a:p>
        </p:txBody>
      </p:sp>
      <p:pic>
        <p:nvPicPr>
          <p:cNvPr id="14" name="Image 13"/>
          <p:cNvPicPr>
            <a:picLocks noChangeAspect="1"/>
          </p:cNvPicPr>
          <p:nvPr/>
        </p:nvPicPr>
        <p:blipFill>
          <a:blip r:embed="rId2"/>
          <a:stretch>
            <a:fillRect/>
          </a:stretch>
        </p:blipFill>
        <p:spPr>
          <a:xfrm>
            <a:off x="8136454" y="3548233"/>
            <a:ext cx="1304532" cy="1102640"/>
          </a:xfrm>
          <a:prstGeom prst="rect">
            <a:avLst/>
          </a:prstGeom>
        </p:spPr>
      </p:pic>
      <p:sp>
        <p:nvSpPr>
          <p:cNvPr id="16" name="ZoneTexte 15"/>
          <p:cNvSpPr txBox="1"/>
          <p:nvPr/>
        </p:nvSpPr>
        <p:spPr>
          <a:xfrm>
            <a:off x="279376" y="5986609"/>
            <a:ext cx="11726333" cy="1015663"/>
          </a:xfrm>
          <a:prstGeom prst="rect">
            <a:avLst/>
          </a:prstGeom>
          <a:noFill/>
        </p:spPr>
        <p:txBody>
          <a:bodyPr wrap="square" rtlCol="0">
            <a:spAutoFit/>
          </a:bodyPr>
          <a:lstStyle/>
          <a:p>
            <a:pPr algn="ctr"/>
            <a:r>
              <a:rPr lang="fr-FR" sz="1000" b="1" dirty="0"/>
              <a:t>Altaprofits</a:t>
            </a:r>
          </a:p>
          <a:p>
            <a:pPr algn="just"/>
            <a:r>
              <a:rPr lang="fr-FR" sz="1000" dirty="0"/>
              <a:t>Courtage d’assurances et MIOBSP. Garantie Financière et Responsabilité Civile Professionnelle conformes aux articles L 512-6 et L 512-7 du code des assurances. ORIAS n° 07 023 588, </a:t>
            </a:r>
            <a:r>
              <a:rPr lang="fr-FR" sz="1000" u="sng" dirty="0">
                <a:hlinkClick r:id="rId3"/>
              </a:rPr>
              <a:t>http://www.orias.fr</a:t>
            </a:r>
            <a:r>
              <a:rPr lang="fr-FR" sz="1000" dirty="0"/>
              <a:t>, Autorité de Contrôle Prudentiel et de Résolution - ACPR, 61 rue </a:t>
            </a:r>
            <a:r>
              <a:rPr lang="fr-FR" sz="1000" dirty="0" err="1"/>
              <a:t>Taitbout</a:t>
            </a:r>
            <a:r>
              <a:rPr lang="fr-FR" sz="1000" dirty="0"/>
              <a:t>, 75436 Paris Cedex 9. Conseiller en Investissements Financiers enregistré sous le n° D011735 auprès de la CNCIF - Association agréée par l’Autorité des Marchés Financiers. Société Anonyme de courtage d’assurances à directoire et conseil de surveillance au capital de 1 278 000 Euros. RCS Paris 428 671 036. Code NAF: 6622Z. 17, rue de la Paix - 75002 Paris - Tél : 01 44 77 12 14 (appel non surtaxé) - Fax : 01 44 77 12 20</a:t>
            </a:r>
          </a:p>
          <a:p>
            <a:pPr algn="just"/>
            <a:endParaRPr lang="fr-FR" sz="1000" dirty="0"/>
          </a:p>
        </p:txBody>
      </p:sp>
    </p:spTree>
    <p:extLst>
      <p:ext uri="{BB962C8B-B14F-4D97-AF65-F5344CB8AC3E}">
        <p14:creationId xmlns:p14="http://schemas.microsoft.com/office/powerpoint/2010/main" val="2147695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196589" y="438996"/>
            <a:ext cx="9029700" cy="6048375"/>
          </a:xfrm>
          <a:prstGeom prst="rect">
            <a:avLst/>
          </a:prstGeom>
        </p:spPr>
      </p:pic>
      <p:sp>
        <p:nvSpPr>
          <p:cNvPr id="5" name="Légende encadrée 1 4"/>
          <p:cNvSpPr/>
          <p:nvPr/>
        </p:nvSpPr>
        <p:spPr>
          <a:xfrm>
            <a:off x="10166647" y="1598064"/>
            <a:ext cx="2025353" cy="1213502"/>
          </a:xfrm>
          <a:prstGeom prst="borderCallout1">
            <a:avLst>
              <a:gd name="adj1" fmla="val 18750"/>
              <a:gd name="adj2" fmla="val -8333"/>
              <a:gd name="adj3" fmla="val 59683"/>
              <a:gd name="adj4" fmla="val -192641"/>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a:solidFill>
                  <a:schemeClr val="tx1"/>
                </a:solidFill>
              </a:rPr>
              <a:t>Mettre une liste déroulante pour choisir le type de justificatif</a:t>
            </a:r>
          </a:p>
        </p:txBody>
      </p:sp>
      <p:sp>
        <p:nvSpPr>
          <p:cNvPr id="6" name="ZoneTexte 5"/>
          <p:cNvSpPr txBox="1"/>
          <p:nvPr/>
        </p:nvSpPr>
        <p:spPr>
          <a:xfrm>
            <a:off x="4930924" y="2534567"/>
            <a:ext cx="1384418" cy="276999"/>
          </a:xfrm>
          <a:prstGeom prst="rect">
            <a:avLst/>
          </a:prstGeom>
          <a:noFill/>
        </p:spPr>
        <p:txBody>
          <a:bodyPr wrap="square" rtlCol="0">
            <a:spAutoFit/>
          </a:bodyPr>
          <a:lstStyle/>
          <a:p>
            <a:r>
              <a:rPr lang="fr-FR" sz="1200" dirty="0"/>
              <a:t>Date du justificatif</a:t>
            </a:r>
          </a:p>
        </p:txBody>
      </p:sp>
      <p:sp>
        <p:nvSpPr>
          <p:cNvPr id="8" name="ZoneTexte 7"/>
          <p:cNvSpPr txBox="1"/>
          <p:nvPr/>
        </p:nvSpPr>
        <p:spPr>
          <a:xfrm>
            <a:off x="6751177" y="2534566"/>
            <a:ext cx="19228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a:t>_JJ_/_MM_/_AAAA_</a:t>
            </a:r>
          </a:p>
        </p:txBody>
      </p:sp>
    </p:spTree>
    <p:extLst>
      <p:ext uri="{BB962C8B-B14F-4D97-AF65-F5344CB8AC3E}">
        <p14:creationId xmlns:p14="http://schemas.microsoft.com/office/powerpoint/2010/main" val="2716809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947684" y="223348"/>
            <a:ext cx="6905759" cy="6492594"/>
          </a:xfrm>
          <a:prstGeom prst="rect">
            <a:avLst/>
          </a:prstGeom>
        </p:spPr>
      </p:pic>
      <p:sp>
        <p:nvSpPr>
          <p:cNvPr id="6" name="Légende encadrée 1 5"/>
          <p:cNvSpPr/>
          <p:nvPr/>
        </p:nvSpPr>
        <p:spPr>
          <a:xfrm>
            <a:off x="10092583" y="1598064"/>
            <a:ext cx="2025353" cy="1213502"/>
          </a:xfrm>
          <a:prstGeom prst="borderCallout1">
            <a:avLst>
              <a:gd name="adj1" fmla="val 18750"/>
              <a:gd name="adj2" fmla="val -8333"/>
              <a:gd name="adj3" fmla="val 33627"/>
              <a:gd name="adj4" fmla="val -1901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a:solidFill>
                  <a:schemeClr val="tx1"/>
                </a:solidFill>
              </a:rPr>
              <a:t>Mettre une liste déroulante pour choisir le type de justificatif</a:t>
            </a:r>
          </a:p>
        </p:txBody>
      </p:sp>
      <p:sp>
        <p:nvSpPr>
          <p:cNvPr id="7" name="ZoneTexte 6"/>
          <p:cNvSpPr txBox="1"/>
          <p:nvPr/>
        </p:nvSpPr>
        <p:spPr>
          <a:xfrm>
            <a:off x="10160951" y="5362853"/>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a:t>_JJ_/_MM_/_AAAA_</a:t>
            </a:r>
          </a:p>
        </p:txBody>
      </p:sp>
      <p:sp>
        <p:nvSpPr>
          <p:cNvPr id="8" name="ZoneTexte 7"/>
          <p:cNvSpPr txBox="1"/>
          <p:nvPr/>
        </p:nvSpPr>
        <p:spPr>
          <a:xfrm>
            <a:off x="10160951" y="5085854"/>
            <a:ext cx="1384418" cy="276999"/>
          </a:xfrm>
          <a:prstGeom prst="rect">
            <a:avLst/>
          </a:prstGeom>
          <a:noFill/>
        </p:spPr>
        <p:txBody>
          <a:bodyPr wrap="square" rtlCol="0">
            <a:spAutoFit/>
          </a:bodyPr>
          <a:lstStyle/>
          <a:p>
            <a:r>
              <a:rPr lang="fr-FR" sz="1200" dirty="0"/>
              <a:t>Date du justificatif</a:t>
            </a:r>
          </a:p>
        </p:txBody>
      </p:sp>
      <p:sp>
        <p:nvSpPr>
          <p:cNvPr id="9" name="Légende encadrée 1 8"/>
          <p:cNvSpPr/>
          <p:nvPr/>
        </p:nvSpPr>
        <p:spPr>
          <a:xfrm>
            <a:off x="9998580" y="4970854"/>
            <a:ext cx="2016806" cy="1259030"/>
          </a:xfrm>
          <a:prstGeom prst="borderCallout1">
            <a:avLst>
              <a:gd name="adj1" fmla="val 18750"/>
              <a:gd name="adj2" fmla="val -8333"/>
              <a:gd name="adj3" fmla="val -226002"/>
              <a:gd name="adj4" fmla="val -195369"/>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11" name="Connecteur droit avec flèche 10"/>
          <p:cNvCxnSpPr/>
          <p:nvPr/>
        </p:nvCxnSpPr>
        <p:spPr>
          <a:xfrm flipH="1">
            <a:off x="6947731" y="1828800"/>
            <a:ext cx="2973936" cy="69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6306796" y="2811566"/>
            <a:ext cx="3519443" cy="241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278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RIB</a:t>
            </a:r>
          </a:p>
        </p:txBody>
      </p:sp>
      <p:pic>
        <p:nvPicPr>
          <p:cNvPr id="5" name="Image 4"/>
          <p:cNvPicPr>
            <a:picLocks noChangeAspect="1"/>
          </p:cNvPicPr>
          <p:nvPr/>
        </p:nvPicPr>
        <p:blipFill>
          <a:blip r:embed="rId2"/>
          <a:stretch>
            <a:fillRect/>
          </a:stretch>
        </p:blipFill>
        <p:spPr>
          <a:xfrm>
            <a:off x="1956006" y="1593168"/>
            <a:ext cx="8563865" cy="4197022"/>
          </a:xfrm>
          <a:prstGeom prst="rect">
            <a:avLst/>
          </a:prstGeom>
        </p:spPr>
      </p:pic>
      <p:sp>
        <p:nvSpPr>
          <p:cNvPr id="6" name="ZoneTexte 5"/>
          <p:cNvSpPr txBox="1"/>
          <p:nvPr/>
        </p:nvSpPr>
        <p:spPr>
          <a:xfrm>
            <a:off x="5118931" y="1690688"/>
            <a:ext cx="3512322" cy="400110"/>
          </a:xfrm>
          <a:prstGeom prst="rect">
            <a:avLst/>
          </a:prstGeom>
          <a:solidFill>
            <a:schemeClr val="tx1"/>
          </a:solidFill>
        </p:spPr>
        <p:txBody>
          <a:bodyPr wrap="square" rtlCol="0">
            <a:spAutoFit/>
          </a:bodyPr>
          <a:lstStyle/>
          <a:p>
            <a:r>
              <a:rPr lang="fr-FR" sz="2000" dirty="0">
                <a:solidFill>
                  <a:schemeClr val="bg1"/>
                </a:solidFill>
              </a:rPr>
              <a:t>RIB</a:t>
            </a:r>
          </a:p>
        </p:txBody>
      </p:sp>
      <p:sp>
        <p:nvSpPr>
          <p:cNvPr id="3" name="ZoneTexte 2"/>
          <p:cNvSpPr txBox="1"/>
          <p:nvPr/>
        </p:nvSpPr>
        <p:spPr>
          <a:xfrm>
            <a:off x="2385646" y="2570887"/>
            <a:ext cx="7420707" cy="954107"/>
          </a:xfrm>
          <a:prstGeom prst="rect">
            <a:avLst/>
          </a:prstGeom>
          <a:solidFill>
            <a:schemeClr val="bg1"/>
          </a:solidFill>
        </p:spPr>
        <p:txBody>
          <a:bodyPr wrap="square" rtlCol="0">
            <a:spAutoFit/>
          </a:bodyPr>
          <a:lstStyle/>
          <a:p>
            <a:r>
              <a:rPr lang="fr-FR" sz="1400" b="1" dirty="0"/>
              <a:t>La pièce acceptée : </a:t>
            </a:r>
            <a:r>
              <a:rPr lang="fr-FR" sz="1400" dirty="0"/>
              <a:t>Un RIB mentionnant l’IBAN et le BIC/SWIFT.</a:t>
            </a:r>
          </a:p>
          <a:p>
            <a:endParaRPr lang="fr-FR" sz="1400" dirty="0"/>
          </a:p>
          <a:p>
            <a:endParaRPr lang="fr-FR" sz="1400" dirty="0"/>
          </a:p>
          <a:p>
            <a:endParaRPr lang="fr-FR" sz="1400" dirty="0"/>
          </a:p>
        </p:txBody>
      </p:sp>
      <p:sp>
        <p:nvSpPr>
          <p:cNvPr id="7" name="ZoneTexte 6"/>
          <p:cNvSpPr txBox="1"/>
          <p:nvPr/>
        </p:nvSpPr>
        <p:spPr>
          <a:xfrm>
            <a:off x="2385645" y="3691679"/>
            <a:ext cx="7420707" cy="738664"/>
          </a:xfrm>
          <a:prstGeom prst="rect">
            <a:avLst/>
          </a:prstGeom>
          <a:solidFill>
            <a:schemeClr val="bg1"/>
          </a:solidFill>
        </p:spPr>
        <p:txBody>
          <a:bodyPr wrap="square" rtlCol="0">
            <a:spAutoFit/>
          </a:bodyPr>
          <a:lstStyle/>
          <a:p>
            <a:r>
              <a:rPr lang="fr-FR" sz="1400" dirty="0"/>
              <a:t>Le RIB doit correspondre à un </a:t>
            </a:r>
            <a:r>
              <a:rPr lang="fr-FR" sz="1400" b="1" dirty="0"/>
              <a:t>compte bancaire ouvert en France à votre nom et prénom.</a:t>
            </a:r>
          </a:p>
          <a:p>
            <a:endParaRPr lang="fr-FR" sz="1400" b="1" dirty="0"/>
          </a:p>
          <a:p>
            <a:endParaRPr lang="fr-FR" sz="1400" dirty="0"/>
          </a:p>
        </p:txBody>
      </p:sp>
      <p:sp>
        <p:nvSpPr>
          <p:cNvPr id="10" name="ZoneTexte 9"/>
          <p:cNvSpPr txBox="1"/>
          <p:nvPr/>
        </p:nvSpPr>
        <p:spPr>
          <a:xfrm>
            <a:off x="3112476" y="4528038"/>
            <a:ext cx="2373923" cy="646331"/>
          </a:xfrm>
          <a:prstGeom prst="rect">
            <a:avLst/>
          </a:prstGeom>
          <a:solidFill>
            <a:srgbClr val="FF0066"/>
          </a:solidFill>
        </p:spPr>
        <p:txBody>
          <a:bodyPr wrap="square" rtlCol="0">
            <a:spAutoFit/>
          </a:bodyPr>
          <a:lstStyle/>
          <a:p>
            <a:r>
              <a:rPr lang="fr-FR" dirty="0">
                <a:solidFill>
                  <a:schemeClr val="bg1"/>
                </a:solidFill>
              </a:rPr>
              <a:t>RIB à votre nom et prénom</a:t>
            </a:r>
          </a:p>
        </p:txBody>
      </p:sp>
      <p:sp>
        <p:nvSpPr>
          <p:cNvPr id="11" name="ZoneTexte 10"/>
          <p:cNvSpPr txBox="1"/>
          <p:nvPr/>
        </p:nvSpPr>
        <p:spPr>
          <a:xfrm>
            <a:off x="6257330" y="4204872"/>
            <a:ext cx="3549022" cy="1114474"/>
          </a:xfrm>
          <a:prstGeom prst="rect">
            <a:avLst/>
          </a:prstGeom>
          <a:solidFill>
            <a:schemeClr val="bg1"/>
          </a:solidFill>
        </p:spPr>
        <p:txBody>
          <a:bodyPr wrap="square" rtlCol="0">
            <a:spAutoFit/>
          </a:bodyPr>
          <a:lstStyle/>
          <a:p>
            <a:endParaRPr lang="fr-FR" dirty="0">
              <a:solidFill>
                <a:schemeClr val="bg1"/>
              </a:solidFill>
            </a:endParaRPr>
          </a:p>
        </p:txBody>
      </p:sp>
      <p:sp>
        <p:nvSpPr>
          <p:cNvPr id="12" name="ZoneTexte 11"/>
          <p:cNvSpPr txBox="1"/>
          <p:nvPr/>
        </p:nvSpPr>
        <p:spPr>
          <a:xfrm>
            <a:off x="10778666" y="1540756"/>
            <a:ext cx="2031023" cy="369332"/>
          </a:xfrm>
          <a:prstGeom prst="rect">
            <a:avLst/>
          </a:prstGeom>
          <a:noFill/>
        </p:spPr>
        <p:txBody>
          <a:bodyPr wrap="square" rtlCol="0">
            <a:spAutoFit/>
          </a:bodyPr>
          <a:lstStyle/>
          <a:p>
            <a:r>
              <a:rPr lang="fr-FR" dirty="0"/>
              <a:t>onglet</a:t>
            </a:r>
          </a:p>
        </p:txBody>
      </p:sp>
    </p:spTree>
    <p:extLst>
      <p:ext uri="{BB962C8B-B14F-4D97-AF65-F5344CB8AC3E}">
        <p14:creationId xmlns:p14="http://schemas.microsoft.com/office/powerpoint/2010/main" val="286051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78303" y="1572607"/>
            <a:ext cx="7035394" cy="3712786"/>
          </a:xfrm>
          <a:prstGeom prst="rect">
            <a:avLst/>
          </a:prstGeom>
        </p:spPr>
      </p:pic>
    </p:spTree>
    <p:extLst>
      <p:ext uri="{BB962C8B-B14F-4D97-AF65-F5344CB8AC3E}">
        <p14:creationId xmlns:p14="http://schemas.microsoft.com/office/powerpoint/2010/main" val="1895596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Mobile</a:t>
            </a:r>
          </a:p>
        </p:txBody>
      </p:sp>
      <p:pic>
        <p:nvPicPr>
          <p:cNvPr id="4" name="Image 3"/>
          <p:cNvPicPr>
            <a:picLocks noChangeAspect="1"/>
          </p:cNvPicPr>
          <p:nvPr/>
        </p:nvPicPr>
        <p:blipFill>
          <a:blip r:embed="rId2"/>
          <a:stretch>
            <a:fillRect/>
          </a:stretch>
        </p:blipFill>
        <p:spPr>
          <a:xfrm>
            <a:off x="1956006" y="1593168"/>
            <a:ext cx="8563865" cy="4197022"/>
          </a:xfrm>
          <a:prstGeom prst="rect">
            <a:avLst/>
          </a:prstGeom>
        </p:spPr>
      </p:pic>
      <p:sp>
        <p:nvSpPr>
          <p:cNvPr id="5" name="ZoneTexte 4"/>
          <p:cNvSpPr txBox="1"/>
          <p:nvPr/>
        </p:nvSpPr>
        <p:spPr>
          <a:xfrm>
            <a:off x="5118931" y="1690688"/>
            <a:ext cx="3512322" cy="400110"/>
          </a:xfrm>
          <a:prstGeom prst="rect">
            <a:avLst/>
          </a:prstGeom>
          <a:solidFill>
            <a:schemeClr val="tx1"/>
          </a:solidFill>
        </p:spPr>
        <p:txBody>
          <a:bodyPr wrap="square" rtlCol="0">
            <a:spAutoFit/>
          </a:bodyPr>
          <a:lstStyle/>
          <a:p>
            <a:r>
              <a:rPr lang="fr-FR" sz="2000" dirty="0">
                <a:solidFill>
                  <a:schemeClr val="bg1"/>
                </a:solidFill>
              </a:rPr>
              <a:t>facture de téléphone mobile</a:t>
            </a:r>
          </a:p>
        </p:txBody>
      </p:sp>
      <p:sp>
        <p:nvSpPr>
          <p:cNvPr id="6" name="ZoneTexte 5"/>
          <p:cNvSpPr txBox="1"/>
          <p:nvPr/>
        </p:nvSpPr>
        <p:spPr>
          <a:xfrm>
            <a:off x="2365760" y="2567304"/>
            <a:ext cx="7460479" cy="1815882"/>
          </a:xfrm>
          <a:prstGeom prst="rect">
            <a:avLst/>
          </a:prstGeom>
          <a:solidFill>
            <a:schemeClr val="bg1"/>
          </a:solidFill>
        </p:spPr>
        <p:txBody>
          <a:bodyPr wrap="square" rtlCol="0">
            <a:spAutoFit/>
          </a:bodyPr>
          <a:lstStyle/>
          <a:p>
            <a:r>
              <a:rPr lang="fr-FR" sz="1400" b="1" dirty="0"/>
              <a:t>Pièce acceptée : </a:t>
            </a:r>
            <a:r>
              <a:rPr lang="fr-FR" sz="1400" dirty="0"/>
              <a:t>Facture mensuel  du forfait mobile indiquant le numéro suivant. </a:t>
            </a:r>
          </a:p>
          <a:p>
            <a:endParaRPr lang="fr-FR" sz="1400" dirty="0"/>
          </a:p>
          <a:p>
            <a:r>
              <a:rPr lang="fr-FR" sz="1400" dirty="0"/>
              <a:t>La facture doit être datée e moins de </a:t>
            </a:r>
            <a:r>
              <a:rPr lang="fr-FR" sz="1400" b="1" dirty="0"/>
              <a:t>3 mois</a:t>
            </a:r>
            <a:r>
              <a:rPr lang="fr-FR" sz="1400" dirty="0"/>
              <a:t>.</a:t>
            </a:r>
          </a:p>
          <a:p>
            <a:endParaRPr lang="fr-FR" sz="1400" b="1" dirty="0"/>
          </a:p>
          <a:p>
            <a:r>
              <a:rPr lang="fr-FR" sz="1400" b="1" dirty="0"/>
              <a:t>La facture doit être à votre nom et prénom. </a:t>
            </a:r>
            <a:r>
              <a:rPr lang="fr-FR" sz="1400" dirty="0"/>
              <a:t>Si ce n’est pas le cas (le forfait mobile est au nom d’une tierce personne), vous devrez fournir des documents complémentaires.</a:t>
            </a:r>
          </a:p>
          <a:p>
            <a:endParaRPr lang="fr-FR" sz="1400" dirty="0"/>
          </a:p>
          <a:p>
            <a:pPr algn="ctr"/>
            <a:r>
              <a:rPr lang="fr-FR" sz="1400" dirty="0"/>
              <a:t>+0033 6 18 89 56 32       </a:t>
            </a:r>
            <a:r>
              <a:rPr lang="fr-FR" sz="1000" i="1" u="sng" dirty="0">
                <a:solidFill>
                  <a:schemeClr val="accent1"/>
                </a:solidFill>
              </a:rPr>
              <a:t>Modifier le numéro</a:t>
            </a:r>
          </a:p>
        </p:txBody>
      </p:sp>
      <p:sp>
        <p:nvSpPr>
          <p:cNvPr id="7" name="ZoneTexte 6"/>
          <p:cNvSpPr txBox="1"/>
          <p:nvPr/>
        </p:nvSpPr>
        <p:spPr>
          <a:xfrm>
            <a:off x="2982481" y="4608007"/>
            <a:ext cx="2503919" cy="523220"/>
          </a:xfrm>
          <a:prstGeom prst="rect">
            <a:avLst/>
          </a:prstGeom>
          <a:solidFill>
            <a:srgbClr val="CC0066"/>
          </a:solidFill>
        </p:spPr>
        <p:txBody>
          <a:bodyPr wrap="square" rtlCol="0">
            <a:spAutoFit/>
          </a:bodyPr>
          <a:lstStyle/>
          <a:p>
            <a:r>
              <a:rPr lang="fr-FR" sz="1400" dirty="0">
                <a:solidFill>
                  <a:schemeClr val="bg1"/>
                </a:solidFill>
              </a:rPr>
              <a:t>Facture mobile à mes nom et prénom</a:t>
            </a:r>
          </a:p>
        </p:txBody>
      </p:sp>
      <p:sp>
        <p:nvSpPr>
          <p:cNvPr id="8" name="ZoneTexte 7"/>
          <p:cNvSpPr txBox="1"/>
          <p:nvPr/>
        </p:nvSpPr>
        <p:spPr>
          <a:xfrm>
            <a:off x="6689932" y="4608007"/>
            <a:ext cx="2503919" cy="523220"/>
          </a:xfrm>
          <a:prstGeom prst="rect">
            <a:avLst/>
          </a:prstGeom>
          <a:solidFill>
            <a:srgbClr val="CC0066"/>
          </a:solidFill>
        </p:spPr>
        <p:txBody>
          <a:bodyPr wrap="square" rtlCol="0">
            <a:spAutoFit/>
          </a:bodyPr>
          <a:lstStyle/>
          <a:p>
            <a:r>
              <a:rPr lang="fr-FR" sz="1400" dirty="0">
                <a:solidFill>
                  <a:schemeClr val="bg1"/>
                </a:solidFill>
              </a:rPr>
              <a:t>Facture mobile au nom d’un tiers</a:t>
            </a:r>
          </a:p>
        </p:txBody>
      </p:sp>
      <p:pic>
        <p:nvPicPr>
          <p:cNvPr id="9" name="Image 8"/>
          <p:cNvPicPr>
            <a:picLocks noChangeAspect="1"/>
          </p:cNvPicPr>
          <p:nvPr/>
        </p:nvPicPr>
        <p:blipFill>
          <a:blip r:embed="rId3"/>
          <a:stretch>
            <a:fillRect/>
          </a:stretch>
        </p:blipFill>
        <p:spPr>
          <a:xfrm>
            <a:off x="4447238" y="5259802"/>
            <a:ext cx="3581400" cy="971550"/>
          </a:xfrm>
          <a:prstGeom prst="rect">
            <a:avLst/>
          </a:prstGeom>
        </p:spPr>
      </p:pic>
      <p:sp>
        <p:nvSpPr>
          <p:cNvPr id="10" name="Rectangle 9"/>
          <p:cNvSpPr/>
          <p:nvPr/>
        </p:nvSpPr>
        <p:spPr>
          <a:xfrm>
            <a:off x="4678822" y="4047246"/>
            <a:ext cx="1615155" cy="336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0778666" y="1540756"/>
            <a:ext cx="2031023" cy="369332"/>
          </a:xfrm>
          <a:prstGeom prst="rect">
            <a:avLst/>
          </a:prstGeom>
          <a:noFill/>
        </p:spPr>
        <p:txBody>
          <a:bodyPr wrap="square" rtlCol="0">
            <a:spAutoFit/>
          </a:bodyPr>
          <a:lstStyle/>
          <a:p>
            <a:r>
              <a:rPr lang="fr-FR" dirty="0"/>
              <a:t>onglet</a:t>
            </a:r>
          </a:p>
        </p:txBody>
      </p:sp>
    </p:spTree>
    <p:extLst>
      <p:ext uri="{BB962C8B-B14F-4D97-AF65-F5344CB8AC3E}">
        <p14:creationId xmlns:p14="http://schemas.microsoft.com/office/powerpoint/2010/main" val="3438499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22909" y="438997"/>
            <a:ext cx="7777741" cy="5209774"/>
          </a:xfrm>
          <a:prstGeom prst="rect">
            <a:avLst/>
          </a:prstGeom>
        </p:spPr>
      </p:pic>
      <p:sp>
        <p:nvSpPr>
          <p:cNvPr id="5" name="ZoneTexte 4"/>
          <p:cNvSpPr txBox="1"/>
          <p:nvPr/>
        </p:nvSpPr>
        <p:spPr>
          <a:xfrm>
            <a:off x="5247119" y="438997"/>
            <a:ext cx="3512322" cy="400110"/>
          </a:xfrm>
          <a:prstGeom prst="rect">
            <a:avLst/>
          </a:prstGeom>
          <a:solidFill>
            <a:schemeClr val="tx1"/>
          </a:solidFill>
        </p:spPr>
        <p:txBody>
          <a:bodyPr wrap="square" rtlCol="0">
            <a:spAutoFit/>
          </a:bodyPr>
          <a:lstStyle/>
          <a:p>
            <a:r>
              <a:rPr lang="fr-FR" sz="2000" dirty="0">
                <a:solidFill>
                  <a:schemeClr val="bg1"/>
                </a:solidFill>
              </a:rPr>
              <a:t>facture de téléphone mobile</a:t>
            </a:r>
          </a:p>
        </p:txBody>
      </p:sp>
      <p:sp>
        <p:nvSpPr>
          <p:cNvPr id="6" name="Légende encadrée 2 5"/>
          <p:cNvSpPr/>
          <p:nvPr/>
        </p:nvSpPr>
        <p:spPr>
          <a:xfrm rot="10800000">
            <a:off x="0" y="5272756"/>
            <a:ext cx="2144994" cy="752030"/>
          </a:xfrm>
          <a:prstGeom prst="borderCallout2">
            <a:avLst>
              <a:gd name="adj1" fmla="val 18750"/>
              <a:gd name="adj2" fmla="val -8333"/>
              <a:gd name="adj3" fmla="val 18750"/>
              <a:gd name="adj4" fmla="val -16667"/>
              <a:gd name="adj5" fmla="val 267045"/>
              <a:gd name="adj6" fmla="val -105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8366" y="5392396"/>
            <a:ext cx="1922804" cy="461665"/>
          </a:xfrm>
          <a:prstGeom prst="rect">
            <a:avLst/>
          </a:prstGeom>
          <a:noFill/>
        </p:spPr>
        <p:txBody>
          <a:bodyPr wrap="square" rtlCol="0">
            <a:spAutoFit/>
          </a:bodyPr>
          <a:lstStyle/>
          <a:p>
            <a:r>
              <a:rPr lang="fr-FR" sz="1200" dirty="0"/>
              <a:t>Numéro de téléphone mobile</a:t>
            </a:r>
          </a:p>
        </p:txBody>
      </p:sp>
      <p:sp>
        <p:nvSpPr>
          <p:cNvPr id="8" name="ZoneTexte 7"/>
          <p:cNvSpPr txBox="1"/>
          <p:nvPr/>
        </p:nvSpPr>
        <p:spPr>
          <a:xfrm>
            <a:off x="5623132" y="1794615"/>
            <a:ext cx="2580831" cy="276999"/>
          </a:xfrm>
          <a:prstGeom prst="rect">
            <a:avLst/>
          </a:prstGeom>
          <a:solidFill>
            <a:schemeClr val="bg1"/>
          </a:solidFill>
        </p:spPr>
        <p:txBody>
          <a:bodyPr wrap="square" rtlCol="0">
            <a:spAutoFit/>
          </a:bodyPr>
          <a:lstStyle/>
          <a:p>
            <a:r>
              <a:rPr lang="fr-FR" sz="1200" dirty="0"/>
              <a:t>Facture de téléphone mobile</a:t>
            </a:r>
          </a:p>
        </p:txBody>
      </p:sp>
      <p:sp>
        <p:nvSpPr>
          <p:cNvPr id="9" name="Légende encadrée 1 8"/>
          <p:cNvSpPr/>
          <p:nvPr/>
        </p:nvSpPr>
        <p:spPr>
          <a:xfrm>
            <a:off x="10049855" y="5648771"/>
            <a:ext cx="1717704" cy="957128"/>
          </a:xfrm>
          <a:prstGeom prst="borderCallout1">
            <a:avLst>
              <a:gd name="adj1" fmla="val 18750"/>
              <a:gd name="adj2" fmla="val -8333"/>
              <a:gd name="adj3" fmla="val -366158"/>
              <a:gd name="adj4" fmla="val -187358"/>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 name="ZoneTexte 9"/>
          <p:cNvSpPr txBox="1"/>
          <p:nvPr/>
        </p:nvSpPr>
        <p:spPr>
          <a:xfrm>
            <a:off x="10200650" y="6147480"/>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a:t>_JJ_/_MM_/_AAAA_</a:t>
            </a:r>
          </a:p>
        </p:txBody>
      </p:sp>
      <p:sp>
        <p:nvSpPr>
          <p:cNvPr id="11" name="ZoneTexte 10"/>
          <p:cNvSpPr txBox="1"/>
          <p:nvPr/>
        </p:nvSpPr>
        <p:spPr>
          <a:xfrm>
            <a:off x="10200650" y="5870481"/>
            <a:ext cx="1384418" cy="276999"/>
          </a:xfrm>
          <a:prstGeom prst="rect">
            <a:avLst/>
          </a:prstGeom>
          <a:noFill/>
        </p:spPr>
        <p:txBody>
          <a:bodyPr wrap="square" rtlCol="0">
            <a:spAutoFit/>
          </a:bodyPr>
          <a:lstStyle/>
          <a:p>
            <a:r>
              <a:rPr lang="fr-FR" sz="1200" dirty="0"/>
              <a:t>Date du justificatif</a:t>
            </a:r>
          </a:p>
        </p:txBody>
      </p:sp>
      <p:sp>
        <p:nvSpPr>
          <p:cNvPr id="12" name="ZoneTexte 11"/>
          <p:cNvSpPr txBox="1"/>
          <p:nvPr/>
        </p:nvSpPr>
        <p:spPr>
          <a:xfrm>
            <a:off x="68366" y="162370"/>
            <a:ext cx="2076629" cy="369332"/>
          </a:xfrm>
          <a:prstGeom prst="rect">
            <a:avLst/>
          </a:prstGeom>
          <a:noFill/>
        </p:spPr>
        <p:txBody>
          <a:bodyPr wrap="square" rtlCol="0">
            <a:spAutoFit/>
          </a:bodyPr>
          <a:lstStyle/>
          <a:p>
            <a:r>
              <a:rPr lang="fr-FR" dirty="0"/>
              <a:t>À son nom</a:t>
            </a:r>
          </a:p>
        </p:txBody>
      </p:sp>
    </p:spTree>
    <p:extLst>
      <p:ext uri="{BB962C8B-B14F-4D97-AF65-F5344CB8AC3E}">
        <p14:creationId xmlns:p14="http://schemas.microsoft.com/office/powerpoint/2010/main" val="344256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22909" y="438997"/>
            <a:ext cx="7777741" cy="5209774"/>
          </a:xfrm>
          <a:prstGeom prst="rect">
            <a:avLst/>
          </a:prstGeom>
        </p:spPr>
      </p:pic>
      <p:sp>
        <p:nvSpPr>
          <p:cNvPr id="5" name="ZoneTexte 4"/>
          <p:cNvSpPr txBox="1"/>
          <p:nvPr/>
        </p:nvSpPr>
        <p:spPr>
          <a:xfrm>
            <a:off x="5247119" y="438997"/>
            <a:ext cx="3512322" cy="400110"/>
          </a:xfrm>
          <a:prstGeom prst="rect">
            <a:avLst/>
          </a:prstGeom>
          <a:solidFill>
            <a:schemeClr val="tx1"/>
          </a:solidFill>
        </p:spPr>
        <p:txBody>
          <a:bodyPr wrap="square" rtlCol="0">
            <a:spAutoFit/>
          </a:bodyPr>
          <a:lstStyle/>
          <a:p>
            <a:r>
              <a:rPr lang="fr-FR" sz="2000" dirty="0">
                <a:solidFill>
                  <a:schemeClr val="bg1"/>
                </a:solidFill>
              </a:rPr>
              <a:t>facture de téléphone mobile</a:t>
            </a:r>
          </a:p>
        </p:txBody>
      </p:sp>
      <p:sp>
        <p:nvSpPr>
          <p:cNvPr id="6" name="Légende encadrée 2 5"/>
          <p:cNvSpPr/>
          <p:nvPr/>
        </p:nvSpPr>
        <p:spPr>
          <a:xfrm rot="10800000">
            <a:off x="0" y="5272756"/>
            <a:ext cx="2144994" cy="752030"/>
          </a:xfrm>
          <a:prstGeom prst="borderCallout2">
            <a:avLst>
              <a:gd name="adj1" fmla="val 18750"/>
              <a:gd name="adj2" fmla="val -8333"/>
              <a:gd name="adj3" fmla="val 18750"/>
              <a:gd name="adj4" fmla="val -16667"/>
              <a:gd name="adj5" fmla="val 267045"/>
              <a:gd name="adj6" fmla="val -105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8366" y="5392396"/>
            <a:ext cx="1922804" cy="461665"/>
          </a:xfrm>
          <a:prstGeom prst="rect">
            <a:avLst/>
          </a:prstGeom>
          <a:noFill/>
        </p:spPr>
        <p:txBody>
          <a:bodyPr wrap="square" rtlCol="0">
            <a:spAutoFit/>
          </a:bodyPr>
          <a:lstStyle/>
          <a:p>
            <a:r>
              <a:rPr lang="fr-FR" sz="1200" dirty="0"/>
              <a:t>Numéro de téléphone mobile</a:t>
            </a:r>
          </a:p>
        </p:txBody>
      </p:sp>
      <p:sp>
        <p:nvSpPr>
          <p:cNvPr id="8" name="ZoneTexte 7"/>
          <p:cNvSpPr txBox="1"/>
          <p:nvPr/>
        </p:nvSpPr>
        <p:spPr>
          <a:xfrm>
            <a:off x="5623132" y="1794615"/>
            <a:ext cx="2580831" cy="276999"/>
          </a:xfrm>
          <a:prstGeom prst="rect">
            <a:avLst/>
          </a:prstGeom>
          <a:solidFill>
            <a:schemeClr val="bg1"/>
          </a:solidFill>
        </p:spPr>
        <p:txBody>
          <a:bodyPr wrap="square" rtlCol="0">
            <a:spAutoFit/>
          </a:bodyPr>
          <a:lstStyle/>
          <a:p>
            <a:r>
              <a:rPr lang="fr-FR" sz="1200" dirty="0"/>
              <a:t>Facture de téléphone mobile</a:t>
            </a:r>
          </a:p>
        </p:txBody>
      </p:sp>
      <p:sp>
        <p:nvSpPr>
          <p:cNvPr id="2" name="Légende encadrée 2 1"/>
          <p:cNvSpPr/>
          <p:nvPr/>
        </p:nvSpPr>
        <p:spPr>
          <a:xfrm>
            <a:off x="4426723" y="6131224"/>
            <a:ext cx="2452641" cy="543041"/>
          </a:xfrm>
          <a:prstGeom prst="borderCallout2">
            <a:avLst>
              <a:gd name="adj1" fmla="val 18750"/>
              <a:gd name="adj2" fmla="val -8333"/>
              <a:gd name="adj3" fmla="val 18750"/>
              <a:gd name="adj4" fmla="val -16667"/>
              <a:gd name="adj5" fmla="val -333863"/>
              <a:gd name="adj6" fmla="val -29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3" name="ZoneTexte 2"/>
          <p:cNvSpPr txBox="1"/>
          <p:nvPr/>
        </p:nvSpPr>
        <p:spPr>
          <a:xfrm>
            <a:off x="4426723" y="6246976"/>
            <a:ext cx="4272896" cy="461665"/>
          </a:xfrm>
          <a:prstGeom prst="rect">
            <a:avLst/>
          </a:prstGeom>
          <a:noFill/>
        </p:spPr>
        <p:txBody>
          <a:bodyPr wrap="square" rtlCol="0">
            <a:spAutoFit/>
          </a:bodyPr>
          <a:lstStyle/>
          <a:p>
            <a:r>
              <a:rPr lang="fr-FR" sz="1200" dirty="0"/>
              <a:t>Attestation de téléphone mobile ……</a:t>
            </a:r>
          </a:p>
          <a:p>
            <a:r>
              <a:rPr lang="fr-FR" sz="1200" dirty="0"/>
              <a:t>modèle</a:t>
            </a:r>
          </a:p>
        </p:txBody>
      </p:sp>
      <p:sp>
        <p:nvSpPr>
          <p:cNvPr id="9" name="ZoneTexte 8"/>
          <p:cNvSpPr txBox="1"/>
          <p:nvPr/>
        </p:nvSpPr>
        <p:spPr>
          <a:xfrm>
            <a:off x="5375304" y="4076343"/>
            <a:ext cx="300812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a:t>Attestation de téléphone mobile de l’employeur</a:t>
            </a:r>
          </a:p>
        </p:txBody>
      </p:sp>
      <p:cxnSp>
        <p:nvCxnSpPr>
          <p:cNvPr id="11" name="Connecteur droit avec flèche 10"/>
          <p:cNvCxnSpPr/>
          <p:nvPr/>
        </p:nvCxnSpPr>
        <p:spPr>
          <a:xfrm flipV="1">
            <a:off x="5653043" y="2366075"/>
            <a:ext cx="593933" cy="171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Légende encadrée 1 11"/>
          <p:cNvSpPr/>
          <p:nvPr/>
        </p:nvSpPr>
        <p:spPr>
          <a:xfrm>
            <a:off x="10049855" y="5648771"/>
            <a:ext cx="1717704" cy="957128"/>
          </a:xfrm>
          <a:prstGeom prst="borderCallout1">
            <a:avLst>
              <a:gd name="adj1" fmla="val 18750"/>
              <a:gd name="adj2" fmla="val -8333"/>
              <a:gd name="adj3" fmla="val -366158"/>
              <a:gd name="adj4" fmla="val -187358"/>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3" name="Image 12"/>
          <p:cNvPicPr>
            <a:picLocks noChangeAspect="1"/>
          </p:cNvPicPr>
          <p:nvPr/>
        </p:nvPicPr>
        <p:blipFill>
          <a:blip r:embed="rId3"/>
          <a:stretch>
            <a:fillRect/>
          </a:stretch>
        </p:blipFill>
        <p:spPr>
          <a:xfrm>
            <a:off x="10200650" y="5840798"/>
            <a:ext cx="1414395" cy="573074"/>
          </a:xfrm>
          <a:prstGeom prst="rect">
            <a:avLst/>
          </a:prstGeom>
        </p:spPr>
      </p:pic>
      <p:sp>
        <p:nvSpPr>
          <p:cNvPr id="15" name="ZoneTexte 14"/>
          <p:cNvSpPr txBox="1"/>
          <p:nvPr/>
        </p:nvSpPr>
        <p:spPr>
          <a:xfrm>
            <a:off x="179462" y="256374"/>
            <a:ext cx="1965533" cy="646331"/>
          </a:xfrm>
          <a:prstGeom prst="rect">
            <a:avLst/>
          </a:prstGeom>
          <a:noFill/>
        </p:spPr>
        <p:txBody>
          <a:bodyPr wrap="square" rtlCol="0">
            <a:spAutoFit/>
          </a:bodyPr>
          <a:lstStyle/>
          <a:p>
            <a:r>
              <a:rPr lang="fr-FR" dirty="0"/>
              <a:t>Au nom de l’employeur</a:t>
            </a:r>
          </a:p>
        </p:txBody>
      </p:sp>
    </p:spTree>
    <p:extLst>
      <p:ext uri="{BB962C8B-B14F-4D97-AF65-F5344CB8AC3E}">
        <p14:creationId xmlns:p14="http://schemas.microsoft.com/office/powerpoint/2010/main" val="2679373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964776" y="223348"/>
            <a:ext cx="6905759" cy="6492594"/>
          </a:xfrm>
          <a:prstGeom prst="rect">
            <a:avLst/>
          </a:prstGeom>
        </p:spPr>
      </p:pic>
      <p:pic>
        <p:nvPicPr>
          <p:cNvPr id="5" name="Image 4"/>
          <p:cNvPicPr>
            <a:picLocks noChangeAspect="1"/>
          </p:cNvPicPr>
          <p:nvPr/>
        </p:nvPicPr>
        <p:blipFill>
          <a:blip r:embed="rId3"/>
          <a:stretch>
            <a:fillRect/>
          </a:stretch>
        </p:blipFill>
        <p:spPr>
          <a:xfrm>
            <a:off x="4400672" y="223348"/>
            <a:ext cx="3578662" cy="536494"/>
          </a:xfrm>
          <a:prstGeom prst="rect">
            <a:avLst/>
          </a:prstGeom>
        </p:spPr>
      </p:pic>
      <p:pic>
        <p:nvPicPr>
          <p:cNvPr id="6" name="Image 5"/>
          <p:cNvPicPr>
            <a:picLocks noChangeAspect="1"/>
          </p:cNvPicPr>
          <p:nvPr/>
        </p:nvPicPr>
        <p:blipFill>
          <a:blip r:embed="rId4"/>
          <a:stretch>
            <a:fillRect/>
          </a:stretch>
        </p:blipFill>
        <p:spPr>
          <a:xfrm>
            <a:off x="4774874" y="1735152"/>
            <a:ext cx="1798666" cy="401296"/>
          </a:xfrm>
          <a:prstGeom prst="rect">
            <a:avLst/>
          </a:prstGeom>
        </p:spPr>
      </p:pic>
      <p:sp>
        <p:nvSpPr>
          <p:cNvPr id="12" name="ZoneTexte 11"/>
          <p:cNvSpPr txBox="1"/>
          <p:nvPr/>
        </p:nvSpPr>
        <p:spPr>
          <a:xfrm>
            <a:off x="4774874" y="3050901"/>
            <a:ext cx="2230453" cy="253916"/>
          </a:xfrm>
          <a:prstGeom prst="rect">
            <a:avLst/>
          </a:prstGeom>
          <a:solidFill>
            <a:schemeClr val="bg1"/>
          </a:solidFill>
        </p:spPr>
        <p:txBody>
          <a:bodyPr wrap="square" rtlCol="0">
            <a:spAutoFit/>
          </a:bodyPr>
          <a:lstStyle/>
          <a:p>
            <a:r>
              <a:rPr lang="fr-FR" sz="1050" dirty="0"/>
              <a:t>Attestation de téléphone mobile </a:t>
            </a:r>
          </a:p>
        </p:txBody>
      </p:sp>
      <p:sp>
        <p:nvSpPr>
          <p:cNvPr id="13" name="ZoneTexte 12"/>
          <p:cNvSpPr txBox="1"/>
          <p:nvPr/>
        </p:nvSpPr>
        <p:spPr>
          <a:xfrm>
            <a:off x="153824" y="223348"/>
            <a:ext cx="1504060" cy="646331"/>
          </a:xfrm>
          <a:prstGeom prst="rect">
            <a:avLst/>
          </a:prstGeom>
          <a:noFill/>
        </p:spPr>
        <p:txBody>
          <a:bodyPr wrap="square" rtlCol="0">
            <a:spAutoFit/>
          </a:bodyPr>
          <a:lstStyle/>
          <a:p>
            <a:r>
              <a:rPr lang="fr-FR" dirty="0"/>
              <a:t>Au nom d’un tiers</a:t>
            </a:r>
          </a:p>
        </p:txBody>
      </p:sp>
      <p:sp>
        <p:nvSpPr>
          <p:cNvPr id="14" name="Légende encadrée 1 13"/>
          <p:cNvSpPr/>
          <p:nvPr/>
        </p:nvSpPr>
        <p:spPr>
          <a:xfrm>
            <a:off x="10092583" y="1598064"/>
            <a:ext cx="2025353" cy="1213502"/>
          </a:xfrm>
          <a:prstGeom prst="borderCallout1">
            <a:avLst>
              <a:gd name="adj1" fmla="val 18750"/>
              <a:gd name="adj2" fmla="val -8333"/>
              <a:gd name="adj3" fmla="val 61796"/>
              <a:gd name="adj4" fmla="val -1795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a:solidFill>
                  <a:schemeClr val="tx1"/>
                </a:solidFill>
              </a:rPr>
              <a:t>Mettre une liste déroulante pour choisir le type de justificatif</a:t>
            </a:r>
          </a:p>
        </p:txBody>
      </p:sp>
      <p:sp>
        <p:nvSpPr>
          <p:cNvPr id="15" name="ZoneTexte 14"/>
          <p:cNvSpPr txBox="1"/>
          <p:nvPr/>
        </p:nvSpPr>
        <p:spPr>
          <a:xfrm>
            <a:off x="10160951" y="5362853"/>
            <a:ext cx="139723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100" dirty="0"/>
              <a:t>_JJ_/_MM_/_AAAA_</a:t>
            </a:r>
          </a:p>
        </p:txBody>
      </p:sp>
      <p:sp>
        <p:nvSpPr>
          <p:cNvPr id="16" name="ZoneTexte 15"/>
          <p:cNvSpPr txBox="1"/>
          <p:nvPr/>
        </p:nvSpPr>
        <p:spPr>
          <a:xfrm>
            <a:off x="10160951" y="5085854"/>
            <a:ext cx="1384418" cy="276999"/>
          </a:xfrm>
          <a:prstGeom prst="rect">
            <a:avLst/>
          </a:prstGeom>
          <a:noFill/>
        </p:spPr>
        <p:txBody>
          <a:bodyPr wrap="square" rtlCol="0">
            <a:spAutoFit/>
          </a:bodyPr>
          <a:lstStyle/>
          <a:p>
            <a:r>
              <a:rPr lang="fr-FR" sz="1200" dirty="0"/>
              <a:t>Date du justificatif</a:t>
            </a:r>
          </a:p>
        </p:txBody>
      </p:sp>
      <p:sp>
        <p:nvSpPr>
          <p:cNvPr id="17" name="Légende encadrée 1 16"/>
          <p:cNvSpPr/>
          <p:nvPr/>
        </p:nvSpPr>
        <p:spPr>
          <a:xfrm>
            <a:off x="10092583" y="4864143"/>
            <a:ext cx="2016806" cy="1259030"/>
          </a:xfrm>
          <a:prstGeom prst="borderCallout1">
            <a:avLst>
              <a:gd name="adj1" fmla="val 18750"/>
              <a:gd name="adj2" fmla="val -8333"/>
              <a:gd name="adj3" fmla="val -237541"/>
              <a:gd name="adj4" fmla="val -166555"/>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cxnSp>
        <p:nvCxnSpPr>
          <p:cNvPr id="21" name="Connecteur droit avec flèche 20"/>
          <p:cNvCxnSpPr/>
          <p:nvPr/>
        </p:nvCxnSpPr>
        <p:spPr>
          <a:xfrm flipH="1" flipV="1">
            <a:off x="6434983" y="2674834"/>
            <a:ext cx="3495230" cy="241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178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
            </a:r>
            <a:br>
              <a:rPr lang="fr-FR" dirty="0"/>
            </a:br>
            <a:r>
              <a:rPr lang="fr-FR" dirty="0"/>
              <a:t>5.3 </a:t>
            </a:r>
            <a:br>
              <a:rPr lang="fr-FR" dirty="0"/>
            </a:br>
            <a:r>
              <a:rPr lang="fr-FR" dirty="0" err="1"/>
              <a:t>SE-Signature</a:t>
            </a:r>
            <a:r>
              <a:rPr lang="fr-FR" dirty="0"/>
              <a:t> du contrat</a:t>
            </a:r>
            <a:br>
              <a:rPr lang="fr-FR" dirty="0"/>
            </a:br>
            <a:endParaRPr lang="fr-FR" dirty="0"/>
          </a:p>
        </p:txBody>
      </p:sp>
      <p:pic>
        <p:nvPicPr>
          <p:cNvPr id="3" name="Image 2"/>
          <p:cNvPicPr>
            <a:picLocks noChangeAspect="1"/>
          </p:cNvPicPr>
          <p:nvPr/>
        </p:nvPicPr>
        <p:blipFill>
          <a:blip r:embed="rId2"/>
          <a:stretch>
            <a:fillRect/>
          </a:stretch>
        </p:blipFill>
        <p:spPr>
          <a:xfrm>
            <a:off x="2789365" y="2131820"/>
            <a:ext cx="6143093" cy="4339804"/>
          </a:xfrm>
          <a:prstGeom prst="rect">
            <a:avLst/>
          </a:prstGeom>
        </p:spPr>
      </p:pic>
      <p:sp>
        <p:nvSpPr>
          <p:cNvPr id="5" name="ZoneTexte 4"/>
          <p:cNvSpPr txBox="1"/>
          <p:nvPr/>
        </p:nvSpPr>
        <p:spPr>
          <a:xfrm>
            <a:off x="1177815" y="1541922"/>
            <a:ext cx="9366191" cy="738664"/>
          </a:xfrm>
          <a:prstGeom prst="rect">
            <a:avLst/>
          </a:prstGeom>
          <a:noFill/>
        </p:spPr>
        <p:txBody>
          <a:bodyPr wrap="square" rtlCol="0">
            <a:spAutoFit/>
          </a:bodyPr>
          <a:lstStyle/>
          <a:p>
            <a:pPr marL="571500" indent="-571500" algn="ctr">
              <a:buFont typeface="Wingdings" panose="05000000000000000000" pitchFamily="2" charset="2"/>
              <a:buChar char="q"/>
            </a:pPr>
            <a:r>
              <a:rPr lang="fr-FR" sz="1400" dirty="0"/>
              <a:t>vous certifiez avoir pris connaissance des documents ci-dessous.</a:t>
            </a:r>
          </a:p>
          <a:p>
            <a:pPr algn="ctr"/>
            <a:r>
              <a:rPr lang="fr-FR" sz="1400" u="sng" dirty="0"/>
              <a:t>Conditions générales Digital Vie, Présentation Altaprofits, CGU SE et MTO</a:t>
            </a:r>
          </a:p>
          <a:p>
            <a:pPr marL="285750" indent="-285750">
              <a:buFont typeface="Wingdings" panose="05000000000000000000" pitchFamily="2" charset="2"/>
              <a:buChar char="q"/>
            </a:pPr>
            <a:endParaRPr lang="fr-FR" sz="1400" dirty="0"/>
          </a:p>
        </p:txBody>
      </p:sp>
    </p:spTree>
    <p:extLst>
      <p:ext uri="{BB962C8B-B14F-4D97-AF65-F5344CB8AC3E}">
        <p14:creationId xmlns:p14="http://schemas.microsoft.com/office/powerpoint/2010/main" val="3818271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
            </a:r>
            <a:br>
              <a:rPr lang="fr-FR" dirty="0"/>
            </a:br>
            <a:r>
              <a:rPr lang="fr-FR" dirty="0"/>
              <a:t>5.4 </a:t>
            </a:r>
            <a:br>
              <a:rPr lang="fr-FR" dirty="0"/>
            </a:br>
            <a:r>
              <a:rPr lang="fr-FR" dirty="0"/>
              <a:t>SE-Validation de la signature</a:t>
            </a:r>
          </a:p>
        </p:txBody>
      </p:sp>
      <p:pic>
        <p:nvPicPr>
          <p:cNvPr id="4" name="Image 3"/>
          <p:cNvPicPr>
            <a:picLocks noChangeAspect="1"/>
          </p:cNvPicPr>
          <p:nvPr/>
        </p:nvPicPr>
        <p:blipFill>
          <a:blip r:embed="rId2"/>
          <a:stretch>
            <a:fillRect/>
          </a:stretch>
        </p:blipFill>
        <p:spPr>
          <a:xfrm>
            <a:off x="631126" y="2271393"/>
            <a:ext cx="3775311" cy="2753535"/>
          </a:xfrm>
          <a:prstGeom prst="rect">
            <a:avLst/>
          </a:prstGeom>
        </p:spPr>
      </p:pic>
      <p:pic>
        <p:nvPicPr>
          <p:cNvPr id="5" name="Image 4"/>
          <p:cNvPicPr>
            <a:picLocks noChangeAspect="1"/>
          </p:cNvPicPr>
          <p:nvPr/>
        </p:nvPicPr>
        <p:blipFill>
          <a:blip r:embed="rId3"/>
          <a:stretch>
            <a:fillRect/>
          </a:stretch>
        </p:blipFill>
        <p:spPr>
          <a:xfrm>
            <a:off x="5768280" y="1907171"/>
            <a:ext cx="5037959" cy="4168889"/>
          </a:xfrm>
          <a:prstGeom prst="rect">
            <a:avLst/>
          </a:prstGeom>
        </p:spPr>
      </p:pic>
    </p:spTree>
    <p:extLst>
      <p:ext uri="{BB962C8B-B14F-4D97-AF65-F5344CB8AC3E}">
        <p14:creationId xmlns:p14="http://schemas.microsoft.com/office/powerpoint/2010/main" val="360239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 xmlns:a16="http://schemas.microsoft.com/office/drawing/2014/main" id="{D30A93DA-D4CE-4EBC-B2C7-826E8B729B37}"/>
              </a:ext>
            </a:extLst>
          </p:cNvPr>
          <p:cNvSpPr>
            <a:spLocks noGrp="1"/>
          </p:cNvSpPr>
          <p:nvPr>
            <p:ph type="title"/>
          </p:nvPr>
        </p:nvSpPr>
        <p:spPr>
          <a:xfrm>
            <a:off x="753534" y="2422525"/>
            <a:ext cx="10515600" cy="1325563"/>
          </a:xfrm>
        </p:spPr>
        <p:txBody>
          <a:bodyPr>
            <a:normAutofit/>
          </a:bodyPr>
          <a:lstStyle/>
          <a:p>
            <a:pPr algn="ctr"/>
            <a:r>
              <a:rPr lang="fr-FR" dirty="0"/>
              <a:t>Etape 1.1</a:t>
            </a:r>
            <a:br>
              <a:rPr lang="fr-FR" dirty="0"/>
            </a:br>
            <a:r>
              <a:rPr lang="fr-FR" dirty="0"/>
              <a:t>Le profilage</a:t>
            </a:r>
          </a:p>
        </p:txBody>
      </p:sp>
    </p:spTree>
    <p:extLst>
      <p:ext uri="{BB962C8B-B14F-4D97-AF65-F5344CB8AC3E}">
        <p14:creationId xmlns:p14="http://schemas.microsoft.com/office/powerpoint/2010/main" val="3853775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5.5 </a:t>
            </a:r>
            <a:br>
              <a:rPr lang="fr-FR" dirty="0"/>
            </a:br>
            <a:r>
              <a:rPr lang="fr-FR" dirty="0"/>
              <a:t>SE-Confirmation souscription </a:t>
            </a:r>
          </a:p>
        </p:txBody>
      </p:sp>
      <p:pic>
        <p:nvPicPr>
          <p:cNvPr id="4" name="Image 3"/>
          <p:cNvPicPr>
            <a:picLocks noChangeAspect="1"/>
          </p:cNvPicPr>
          <p:nvPr/>
        </p:nvPicPr>
        <p:blipFill>
          <a:blip r:embed="rId2"/>
          <a:stretch>
            <a:fillRect/>
          </a:stretch>
        </p:blipFill>
        <p:spPr>
          <a:xfrm>
            <a:off x="3264494" y="1833307"/>
            <a:ext cx="6085814" cy="4664310"/>
          </a:xfrm>
          <a:prstGeom prst="rect">
            <a:avLst/>
          </a:prstGeom>
        </p:spPr>
      </p:pic>
      <p:cxnSp>
        <p:nvCxnSpPr>
          <p:cNvPr id="5" name="Connecteur droit avec flèche 4"/>
          <p:cNvCxnSpPr/>
          <p:nvPr/>
        </p:nvCxnSpPr>
        <p:spPr>
          <a:xfrm flipV="1">
            <a:off x="2637692" y="3138854"/>
            <a:ext cx="2760785" cy="83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V="1">
            <a:off x="2655277" y="3956538"/>
            <a:ext cx="1863969" cy="2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095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4025580281"/>
              </p:ext>
            </p:extLst>
          </p:nvPr>
        </p:nvGraphicFramePr>
        <p:xfrm>
          <a:off x="1757680" y="1016318"/>
          <a:ext cx="9344660" cy="4582160"/>
        </p:xfrm>
        <a:graphic>
          <a:graphicData uri="http://schemas.openxmlformats.org/drawingml/2006/table">
            <a:tbl>
              <a:tblPr firstRow="1" bandRow="1">
                <a:tableStyleId>{5C22544A-7EE6-4342-B048-85BDC9FD1C3A}</a:tableStyleId>
              </a:tblPr>
              <a:tblGrid>
                <a:gridCol w="9344660">
                  <a:extLst>
                    <a:ext uri="{9D8B030D-6E8A-4147-A177-3AD203B41FA5}">
                      <a16:colId xmlns="" xmlns:a16="http://schemas.microsoft.com/office/drawing/2014/main" val="20000"/>
                    </a:ext>
                  </a:extLst>
                </a:gridCol>
              </a:tblGrid>
              <a:tr h="370840">
                <a:tc>
                  <a:txBody>
                    <a:bodyPr/>
                    <a:lstStyle/>
                    <a:p>
                      <a:r>
                        <a:rPr lang="fr-FR" dirty="0">
                          <a:solidFill>
                            <a:schemeClr val="tx1"/>
                          </a:solidFill>
                        </a:rPr>
                        <a:t>Mme Dupont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r>
                        <a:rPr lang="fr-FR" sz="1400" dirty="0"/>
                        <a:t>            Nous vous confirmons la validation de votre demande de souscription au contrat Digital Vie</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r>
                        <a:rPr lang="fr-FR" sz="1400" dirty="0"/>
                        <a:t>             Nous vous prions de bien vouloir nous envoyer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p>
                      <a:pPr marL="285750" indent="-285750">
                        <a:buFont typeface="Arial" panose="020B0604020202020204" pitchFamily="34" charset="0"/>
                        <a:buChar char="•"/>
                      </a:pPr>
                      <a:r>
                        <a:rPr lang="fr-FR" sz="1400" dirty="0"/>
                        <a:t>Le coupon</a:t>
                      </a:r>
                      <a:r>
                        <a:rPr lang="fr-FR" sz="1400" baseline="0" dirty="0"/>
                        <a:t> de votre règlement</a:t>
                      </a:r>
                    </a:p>
                    <a:p>
                      <a:pPr marL="285750" indent="-285750">
                        <a:buFont typeface="Arial" panose="020B0604020202020204" pitchFamily="34" charset="0"/>
                        <a:buChar char="•"/>
                      </a:pPr>
                      <a:r>
                        <a:rPr lang="fr-FR" sz="1400" baseline="0" dirty="0"/>
                        <a:t>Un chèque d’un montant de 1000 € à l’ordre de </a:t>
                      </a:r>
                      <a:r>
                        <a:rPr lang="fr-FR" sz="1400" baseline="0" dirty="0" err="1"/>
                        <a:t>Suravenir</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70840">
                <a:tc>
                  <a:txBody>
                    <a:bodyPr/>
                    <a:lstStyle/>
                    <a:p>
                      <a:r>
                        <a:rPr lang="fr-FR" sz="1400" dirty="0"/>
                        <a:t>Adresse d’envoi :</a:t>
                      </a:r>
                    </a:p>
                    <a:p>
                      <a:pPr algn="ctr"/>
                      <a:r>
                        <a:rPr lang="fr-FR" sz="1400" dirty="0"/>
                        <a:t>Altaprofits</a:t>
                      </a:r>
                    </a:p>
                    <a:p>
                      <a:pPr algn="ctr"/>
                      <a:r>
                        <a:rPr lang="fr-FR" sz="1400" dirty="0"/>
                        <a:t>17 rue de la Paix</a:t>
                      </a:r>
                    </a:p>
                    <a:p>
                      <a:pPr algn="ctr"/>
                      <a:r>
                        <a:rPr lang="fr-FR" sz="1400" dirty="0"/>
                        <a:t>75002 Paris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70840">
                <a:tc>
                  <a:txBody>
                    <a:bodyPr/>
                    <a:lstStyle/>
                    <a:p>
                      <a:r>
                        <a:rPr lang="fr-FR" sz="1400" dirty="0"/>
                        <a:t>A réception de votre règlement, la compagnie d’assurance procédera à l’enregistrement de votre souscription puis vous adressera vos conditions particulières.</a:t>
                      </a:r>
                    </a:p>
                    <a:p>
                      <a:endParaRPr lang="fr-FR" sz="1400" dirty="0"/>
                    </a:p>
                    <a:p>
                      <a:r>
                        <a:rPr lang="fr-FR" sz="1400" dirty="0"/>
                        <a:t>Vous pouvez</a:t>
                      </a:r>
                      <a:r>
                        <a:rPr lang="fr-FR" sz="1400" baseline="0" dirty="0"/>
                        <a:t> à tout moment suivre l’état d’avancement de votre dossier, en vous rendant dans l’onglet « Opérations en cours » accessible à partir de votre Espace Client.</a:t>
                      </a:r>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70840">
                <a:tc>
                  <a:txBody>
                    <a:bodyPr/>
                    <a:lstStyle/>
                    <a:p>
                      <a:endParaRPr lang="fr-FR" dirty="0"/>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pic>
        <p:nvPicPr>
          <p:cNvPr id="5" name="Image 4"/>
          <p:cNvPicPr>
            <a:picLocks noChangeAspect="1"/>
          </p:cNvPicPr>
          <p:nvPr/>
        </p:nvPicPr>
        <p:blipFill>
          <a:blip r:embed="rId2"/>
          <a:stretch>
            <a:fillRect/>
          </a:stretch>
        </p:blipFill>
        <p:spPr>
          <a:xfrm>
            <a:off x="1821181" y="1430758"/>
            <a:ext cx="472440" cy="496361"/>
          </a:xfrm>
          <a:prstGeom prst="rect">
            <a:avLst/>
          </a:prstGeom>
        </p:spPr>
      </p:pic>
      <p:pic>
        <p:nvPicPr>
          <p:cNvPr id="6" name="Image 5"/>
          <p:cNvPicPr>
            <a:picLocks noChangeAspect="1"/>
          </p:cNvPicPr>
          <p:nvPr/>
        </p:nvPicPr>
        <p:blipFill>
          <a:blip r:embed="rId3"/>
          <a:stretch>
            <a:fillRect/>
          </a:stretch>
        </p:blipFill>
        <p:spPr>
          <a:xfrm>
            <a:off x="1833563" y="1927119"/>
            <a:ext cx="447675" cy="400050"/>
          </a:xfrm>
          <a:prstGeom prst="rect">
            <a:avLst/>
          </a:prstGeom>
        </p:spPr>
      </p:pic>
    </p:spTree>
    <p:extLst>
      <p:ext uri="{BB962C8B-B14F-4D97-AF65-F5344CB8AC3E}">
        <p14:creationId xmlns:p14="http://schemas.microsoft.com/office/powerpoint/2010/main" val="1869403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ARCHIVES</a:t>
            </a:r>
          </a:p>
        </p:txBody>
      </p:sp>
    </p:spTree>
    <p:extLst>
      <p:ext uri="{BB962C8B-B14F-4D97-AF65-F5344CB8AC3E}">
        <p14:creationId xmlns:p14="http://schemas.microsoft.com/office/powerpoint/2010/main" val="1835350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4153256" y="496371"/>
            <a:ext cx="6152972" cy="369332"/>
          </a:xfrm>
          <a:prstGeom prst="rect">
            <a:avLst/>
          </a:prstGeom>
          <a:noFill/>
        </p:spPr>
        <p:txBody>
          <a:bodyPr wrap="square" rtlCol="0">
            <a:spAutoFit/>
          </a:bodyPr>
          <a:lstStyle/>
          <a:p>
            <a:r>
              <a:rPr lang="fr-FR" dirty="0"/>
              <a:t>Souscription Digital Vie</a:t>
            </a:r>
          </a:p>
        </p:txBody>
      </p:sp>
      <p:pic>
        <p:nvPicPr>
          <p:cNvPr id="7" name="Image 6"/>
          <p:cNvPicPr>
            <a:picLocks noChangeAspect="1"/>
          </p:cNvPicPr>
          <p:nvPr/>
        </p:nvPicPr>
        <p:blipFill>
          <a:blip r:embed="rId2"/>
          <a:stretch>
            <a:fillRect/>
          </a:stretch>
        </p:blipFill>
        <p:spPr>
          <a:xfrm>
            <a:off x="1734796" y="266097"/>
            <a:ext cx="8379507" cy="6878454"/>
          </a:xfrm>
          <a:prstGeom prst="rect">
            <a:avLst/>
          </a:prstGeom>
        </p:spPr>
      </p:pic>
    </p:spTree>
    <p:extLst>
      <p:ext uri="{BB962C8B-B14F-4D97-AF65-F5344CB8AC3E}">
        <p14:creationId xmlns:p14="http://schemas.microsoft.com/office/powerpoint/2010/main" val="2815653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84276" y="359690"/>
            <a:ext cx="8417073" cy="6960272"/>
          </a:xfrm>
          <a:prstGeom prst="rect">
            <a:avLst/>
          </a:prstGeom>
        </p:spPr>
      </p:pic>
    </p:spTree>
    <p:extLst>
      <p:ext uri="{BB962C8B-B14F-4D97-AF65-F5344CB8AC3E}">
        <p14:creationId xmlns:p14="http://schemas.microsoft.com/office/powerpoint/2010/main" val="2767537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666430" y="202804"/>
            <a:ext cx="8651418" cy="6239079"/>
          </a:xfrm>
          <a:prstGeom prst="rect">
            <a:avLst/>
          </a:prstGeom>
        </p:spPr>
      </p:pic>
    </p:spTree>
    <p:extLst>
      <p:ext uri="{BB962C8B-B14F-4D97-AF65-F5344CB8AC3E}">
        <p14:creationId xmlns:p14="http://schemas.microsoft.com/office/powerpoint/2010/main" val="2779822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a bien noté que l'opération qu'il va réaliser peut être validée, à sa convenance, en utilisant la signature électronique ou en imprimant le bulletin qu'il signera et qu'il renverra par la Poste à Altaprofits.</a:t>
            </a:r>
          </a:p>
          <a:p>
            <a:r>
              <a:rPr lang="fr-FR" dirty="0"/>
              <a:t>En cochant cette case, il confirme avoir pris connaissance du choix qui lui est proposé et des conditions générales d'accès au service de signature électronique (ces conditions générales vont s'afficher sur votre navigateur ; outre la possibilité de les examiner, vous pouvez les enregistrer). </a:t>
            </a:r>
          </a:p>
        </p:txBody>
      </p:sp>
    </p:spTree>
    <p:extLst>
      <p:ext uri="{BB962C8B-B14F-4D97-AF65-F5344CB8AC3E}">
        <p14:creationId xmlns:p14="http://schemas.microsoft.com/office/powerpoint/2010/main" val="1832273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005768309"/>
              </p:ext>
            </p:extLst>
          </p:nvPr>
        </p:nvGraphicFramePr>
        <p:xfrm>
          <a:off x="-3" y="0"/>
          <a:ext cx="12192002" cy="6858000"/>
        </p:xfrm>
        <a:graphic>
          <a:graphicData uri="http://schemas.openxmlformats.org/drawingml/2006/table">
            <a:tbl>
              <a:tblPr firstRow="1" bandRow="1">
                <a:tableStyleId>{5C22544A-7EE6-4342-B048-85BDC9FD1C3A}</a:tableStyleId>
              </a:tblPr>
              <a:tblGrid>
                <a:gridCol w="895970">
                  <a:extLst>
                    <a:ext uri="{9D8B030D-6E8A-4147-A177-3AD203B41FA5}">
                      <a16:colId xmlns="" xmlns:a16="http://schemas.microsoft.com/office/drawing/2014/main" val="20000"/>
                    </a:ext>
                  </a:extLst>
                </a:gridCol>
                <a:gridCol w="535324">
                  <a:extLst>
                    <a:ext uri="{9D8B030D-6E8A-4147-A177-3AD203B41FA5}">
                      <a16:colId xmlns="" xmlns:a16="http://schemas.microsoft.com/office/drawing/2014/main" val="20001"/>
                    </a:ext>
                  </a:extLst>
                </a:gridCol>
                <a:gridCol w="1544539">
                  <a:extLst>
                    <a:ext uri="{9D8B030D-6E8A-4147-A177-3AD203B41FA5}">
                      <a16:colId xmlns="" xmlns:a16="http://schemas.microsoft.com/office/drawing/2014/main" val="20002"/>
                    </a:ext>
                  </a:extLst>
                </a:gridCol>
                <a:gridCol w="692808">
                  <a:extLst>
                    <a:ext uri="{9D8B030D-6E8A-4147-A177-3AD203B41FA5}">
                      <a16:colId xmlns="" xmlns:a16="http://schemas.microsoft.com/office/drawing/2014/main" val="20003"/>
                    </a:ext>
                  </a:extLst>
                </a:gridCol>
                <a:gridCol w="1511115">
                  <a:extLst>
                    <a:ext uri="{9D8B030D-6E8A-4147-A177-3AD203B41FA5}">
                      <a16:colId xmlns="" xmlns:a16="http://schemas.microsoft.com/office/drawing/2014/main" val="20004"/>
                    </a:ext>
                  </a:extLst>
                </a:gridCol>
                <a:gridCol w="2236955">
                  <a:extLst>
                    <a:ext uri="{9D8B030D-6E8A-4147-A177-3AD203B41FA5}">
                      <a16:colId xmlns="" xmlns:a16="http://schemas.microsoft.com/office/drawing/2014/main" val="20005"/>
                    </a:ext>
                  </a:extLst>
                </a:gridCol>
                <a:gridCol w="1181153">
                  <a:extLst>
                    <a:ext uri="{9D8B030D-6E8A-4147-A177-3AD203B41FA5}">
                      <a16:colId xmlns="" xmlns:a16="http://schemas.microsoft.com/office/drawing/2014/main" val="20006"/>
                    </a:ext>
                  </a:extLst>
                </a:gridCol>
                <a:gridCol w="1304542">
                  <a:extLst>
                    <a:ext uri="{9D8B030D-6E8A-4147-A177-3AD203B41FA5}">
                      <a16:colId xmlns="" xmlns:a16="http://schemas.microsoft.com/office/drawing/2014/main" val="20007"/>
                    </a:ext>
                  </a:extLst>
                </a:gridCol>
                <a:gridCol w="1243488">
                  <a:extLst>
                    <a:ext uri="{9D8B030D-6E8A-4147-A177-3AD203B41FA5}">
                      <a16:colId xmlns="" xmlns:a16="http://schemas.microsoft.com/office/drawing/2014/main" val="20008"/>
                    </a:ext>
                  </a:extLst>
                </a:gridCol>
                <a:gridCol w="619916">
                  <a:extLst>
                    <a:ext uri="{9D8B030D-6E8A-4147-A177-3AD203B41FA5}">
                      <a16:colId xmlns="" xmlns:a16="http://schemas.microsoft.com/office/drawing/2014/main" val="20009"/>
                    </a:ext>
                  </a:extLst>
                </a:gridCol>
                <a:gridCol w="426192">
                  <a:extLst>
                    <a:ext uri="{9D8B030D-6E8A-4147-A177-3AD203B41FA5}">
                      <a16:colId xmlns="" xmlns:a16="http://schemas.microsoft.com/office/drawing/2014/main" val="20010"/>
                    </a:ext>
                  </a:extLst>
                </a:gridCol>
              </a:tblGrid>
              <a:tr h="259233">
                <a:tc>
                  <a:txBody>
                    <a:bodyPr/>
                    <a:lstStyle/>
                    <a:p>
                      <a:pPr marL="0" indent="0">
                        <a:buFont typeface="+mj-lt"/>
                        <a:buNone/>
                      </a:pPr>
                      <a:r>
                        <a:rPr lang="fr-FR" sz="1000" dirty="0">
                          <a:solidFill>
                            <a:schemeClr val="tx1"/>
                          </a:solidFill>
                        </a:rPr>
                        <a:t>Pop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3">
                  <a:txBody>
                    <a:bodyPr/>
                    <a:lstStyle/>
                    <a:p>
                      <a:pPr marL="0" indent="0">
                        <a:buFont typeface="+mj-lt"/>
                        <a:buNone/>
                      </a:pPr>
                      <a:r>
                        <a:rPr lang="fr-FR" sz="1000" dirty="0">
                          <a:solidFill>
                            <a:schemeClr val="tx1"/>
                          </a:solidFill>
                        </a:rPr>
                        <a:t>1. Votre profil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fr-FR" sz="1000" dirty="0">
                          <a:solidFill>
                            <a:schemeClr val="tx1"/>
                          </a:solidFill>
                        </a:rPr>
                        <a:t>2. Votre</a:t>
                      </a:r>
                      <a:r>
                        <a:rPr lang="fr-FR" sz="1000" baseline="0" dirty="0">
                          <a:solidFill>
                            <a:schemeClr val="tx1"/>
                          </a:solidFill>
                        </a:rPr>
                        <a:t> versement</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6">
                  <a:txBody>
                    <a:bodyPr/>
                    <a:lstStyle/>
                    <a:p>
                      <a:r>
                        <a:rPr lang="fr-FR" sz="1000" dirty="0">
                          <a:solidFill>
                            <a:schemeClr val="tx1"/>
                          </a:solidFill>
                        </a:rPr>
                        <a:t>3. Votre sélection de supports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866199">
                <a:tc>
                  <a:txBody>
                    <a:bodyPr/>
                    <a:lstStyle/>
                    <a:p>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1.1</a:t>
                      </a:r>
                      <a:r>
                        <a:rPr lang="fr-FR" sz="1000" baseline="0" dirty="0"/>
                        <a:t> </a:t>
                      </a:r>
                      <a:r>
                        <a:rPr lang="fr-FR" sz="1000" dirty="0"/>
                        <a:t>profilage</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1.2 coordonnées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1.3 Connaissance client</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3.1 répartition</a:t>
                      </a:r>
                      <a:r>
                        <a:rPr lang="fr-FR" sz="1000" baseline="0" dirty="0">
                          <a:solidFill>
                            <a:schemeClr val="tx1"/>
                          </a:solidFill>
                        </a:rPr>
                        <a:t> du VI</a:t>
                      </a:r>
                      <a:r>
                        <a:rPr lang="fr-FR" sz="1000" dirty="0">
                          <a:solidFill>
                            <a:schemeClr val="tx1"/>
                          </a:solidFill>
                        </a:rPr>
                        <a:t> (choix multiple ou unique)</a:t>
                      </a:r>
                    </a:p>
                    <a:p>
                      <a:endParaRPr lang="fr-FR"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r>
                        <a:rPr lang="fr-FR" sz="1000" dirty="0"/>
                        <a:t>3.2</a:t>
                      </a:r>
                      <a:r>
                        <a:rPr lang="fr-FR" sz="1000" baseline="0" dirty="0"/>
                        <a:t> sélection des supports pour la gestion libre (hors packs)</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t>3.3 Synthèse du</a:t>
                      </a:r>
                      <a:r>
                        <a:rPr lang="fr-FR" sz="1000" baseline="0" dirty="0"/>
                        <a:t> VI</a:t>
                      </a:r>
                    </a:p>
                    <a:p>
                      <a:endParaRPr lang="fr-FR" sz="10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3.4. VLP</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000" dirty="0"/>
                        <a:t>ou</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fr-FR" sz="1000" dirty="0">
                          <a:solidFill>
                            <a:schemeClr val="tx1"/>
                          </a:solidFill>
                        </a:rPr>
                        <a:t>3.4.bis</a:t>
                      </a:r>
                      <a:r>
                        <a:rPr lang="fr-FR" sz="1000" baseline="0" dirty="0">
                          <a:solidFill>
                            <a:schemeClr val="tx1"/>
                          </a:solidFill>
                        </a:rPr>
                        <a:t> </a:t>
                      </a:r>
                      <a:r>
                        <a:rPr lang="fr-FR" sz="1000" dirty="0">
                          <a:solidFill>
                            <a:schemeClr val="tx1"/>
                          </a:solidFill>
                        </a:rPr>
                        <a:t>RPP</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4458621">
                <a:tc>
                  <a:txBody>
                    <a:bodyPr/>
                    <a:lstStyle/>
                    <a:p>
                      <a:pPr marL="171450" indent="-171450" algn="l">
                        <a:buFont typeface="Arial" panose="020B0604020202020204" pitchFamily="34" charset="0"/>
                        <a:buChar char="•"/>
                      </a:pPr>
                      <a:r>
                        <a:rPr lang="fr-FR" sz="1000" dirty="0"/>
                        <a:t>Présentation du contrat</a:t>
                      </a:r>
                    </a:p>
                    <a:p>
                      <a:pPr marL="171450" indent="-171450" algn="l">
                        <a:buFont typeface="Arial" panose="020B0604020202020204" pitchFamily="34" charset="0"/>
                        <a:buChar char="•"/>
                      </a:pPr>
                      <a:r>
                        <a:rPr lang="fr-FR" sz="1000" dirty="0"/>
                        <a:t>Positionnement</a:t>
                      </a:r>
                      <a:r>
                        <a:rPr lang="fr-FR" sz="1000" baseline="0" dirty="0"/>
                        <a:t> du contrat dans la g</a:t>
                      </a:r>
                      <a:r>
                        <a:rPr lang="fr-FR" sz="1000" dirty="0"/>
                        <a:t>amme Altaprofits</a:t>
                      </a:r>
                    </a:p>
                    <a:p>
                      <a:pPr marL="171450" indent="-171450" algn="l">
                        <a:buFont typeface="Arial" panose="020B0604020202020204" pitchFamily="34" charset="0"/>
                        <a:buChar char="•"/>
                      </a:pPr>
                      <a:r>
                        <a:rPr lang="fr-FR" sz="1000" dirty="0"/>
                        <a:t>Présentation Alta</a:t>
                      </a:r>
                      <a:r>
                        <a:rPr lang="fr-FR" sz="1000" baseline="0" dirty="0"/>
                        <a:t> </a:t>
                      </a:r>
                    </a:p>
                    <a:p>
                      <a:pPr marL="171450" indent="-171450" algn="l">
                        <a:buFont typeface="Arial" panose="020B0604020202020204" pitchFamily="34" charset="0"/>
                        <a:buChar char="•"/>
                      </a:pPr>
                      <a:r>
                        <a:rPr lang="fr-FR" sz="1000" baseline="0" dirty="0"/>
                        <a:t>SE</a:t>
                      </a:r>
                    </a:p>
                    <a:p>
                      <a:pPr algn="r"/>
                      <a:endParaRPr lang="fr-FR" sz="1000" dirty="0"/>
                    </a:p>
                    <a:p>
                      <a:pPr algn="r"/>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fr-FR" sz="1000" dirty="0"/>
                        <a:t>Les questions</a:t>
                      </a:r>
                    </a:p>
                    <a:p>
                      <a:pPr algn="l"/>
                      <a:r>
                        <a:rPr lang="fr-FR" sz="1000" dirty="0"/>
                        <a:t>Avez</a:t>
                      </a:r>
                      <a:r>
                        <a:rPr lang="fr-FR" sz="1000" baseline="0" dirty="0"/>
                        <a:t>-vous un projet pour votre contrat (choix parmi une liste déroulante) ?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fr-FR" sz="1000" dirty="0"/>
                        <a:t>Civilité</a:t>
                      </a:r>
                    </a:p>
                    <a:p>
                      <a:pPr marL="171450" indent="-171450">
                        <a:buFont typeface="Arial" panose="020B0604020202020204" pitchFamily="34" charset="0"/>
                        <a:buChar char="•"/>
                      </a:pPr>
                      <a:r>
                        <a:rPr lang="fr-FR" sz="1000" dirty="0" err="1"/>
                        <a:t>Prenom</a:t>
                      </a:r>
                      <a:endParaRPr lang="fr-FR" sz="1000" dirty="0"/>
                    </a:p>
                    <a:p>
                      <a:pPr marL="171450" indent="-171450">
                        <a:buFont typeface="Arial" panose="020B0604020202020204" pitchFamily="34" charset="0"/>
                        <a:buChar char="•"/>
                      </a:pPr>
                      <a:r>
                        <a:rPr lang="fr-FR" sz="1000" dirty="0"/>
                        <a:t>Nom</a:t>
                      </a:r>
                    </a:p>
                    <a:p>
                      <a:pPr marL="171450" indent="-171450">
                        <a:buFont typeface="Arial" panose="020B0604020202020204" pitchFamily="34" charset="0"/>
                        <a:buChar char="•"/>
                      </a:pPr>
                      <a:r>
                        <a:rPr lang="fr-FR" sz="1000" dirty="0"/>
                        <a:t>Date de naissance</a:t>
                      </a:r>
                    </a:p>
                    <a:p>
                      <a:pPr marL="171450" indent="-171450">
                        <a:buFont typeface="Arial" panose="020B0604020202020204" pitchFamily="34" charset="0"/>
                        <a:buChar char="•"/>
                      </a:pPr>
                      <a:r>
                        <a:rPr lang="fr-FR" sz="1000" dirty="0"/>
                        <a:t>Résidence fiscale</a:t>
                      </a:r>
                    </a:p>
                    <a:p>
                      <a:pPr marL="171450" indent="-171450">
                        <a:buFont typeface="Arial" panose="020B0604020202020204" pitchFamily="34" charset="0"/>
                        <a:buChar char="•"/>
                      </a:pPr>
                      <a:r>
                        <a:rPr lang="fr-FR" sz="1000" dirty="0"/>
                        <a:t>Nationalité</a:t>
                      </a:r>
                    </a:p>
                    <a:p>
                      <a:pPr marL="171450" indent="-171450">
                        <a:buFont typeface="Arial" panose="020B0604020202020204" pitchFamily="34" charset="0"/>
                        <a:buChar char="•"/>
                      </a:pPr>
                      <a:r>
                        <a:rPr lang="fr-FR" sz="1000" dirty="0"/>
                        <a:t>Capacité juridique</a:t>
                      </a:r>
                    </a:p>
                    <a:p>
                      <a:pPr marL="171450" indent="-171450">
                        <a:buFont typeface="Arial" panose="020B0604020202020204" pitchFamily="34" charset="0"/>
                        <a:buChar char="•"/>
                      </a:pPr>
                      <a:r>
                        <a:rPr lang="fr-FR" sz="1000" dirty="0"/>
                        <a:t>Sous/</a:t>
                      </a:r>
                      <a:r>
                        <a:rPr lang="fr-FR" sz="1000" dirty="0" err="1"/>
                        <a:t>co</a:t>
                      </a:r>
                      <a:r>
                        <a:rPr lang="fr-FR" sz="1000" dirty="0"/>
                        <a:t>-sous</a:t>
                      </a:r>
                      <a:r>
                        <a:rPr lang="fr-FR" sz="1000" baseline="0" dirty="0"/>
                        <a:t> (infos sur le </a:t>
                      </a:r>
                      <a:r>
                        <a:rPr lang="fr-FR" sz="1000" baseline="0" dirty="0" err="1"/>
                        <a:t>co</a:t>
                      </a:r>
                      <a:r>
                        <a:rPr lang="fr-FR" sz="1000" baseline="0" dirty="0"/>
                        <a:t>-sous)</a:t>
                      </a:r>
                    </a:p>
                    <a:p>
                      <a:pPr marL="171450" indent="-171450">
                        <a:buFont typeface="Arial" panose="020B0604020202020204" pitchFamily="34" charset="0"/>
                        <a:buChar char="•"/>
                      </a:pPr>
                      <a:endParaRPr lang="fr-FR" sz="1000" baseline="0" dirty="0"/>
                    </a:p>
                    <a:p>
                      <a:pPr marL="0" indent="0">
                        <a:buFont typeface="Arial" panose="020B0604020202020204" pitchFamily="34" charset="0"/>
                        <a:buNone/>
                      </a:pPr>
                      <a:r>
                        <a:rPr lang="fr-FR" sz="1000" baseline="0" dirty="0"/>
                        <a:t>Code promo</a:t>
                      </a:r>
                    </a:p>
                    <a:p>
                      <a:pPr marL="0" indent="0">
                        <a:buFont typeface="Arial" panose="020B0604020202020204" pitchFamily="34" charset="0"/>
                        <a:buNone/>
                      </a:pPr>
                      <a:endParaRPr lang="fr-FR" sz="1000" baseline="0" dirty="0"/>
                    </a:p>
                    <a:p>
                      <a:pPr marL="0" indent="0">
                        <a:buFont typeface="Arial" panose="020B0604020202020204" pitchFamily="34" charset="0"/>
                        <a:buNone/>
                      </a:pPr>
                      <a:r>
                        <a:rPr lang="fr-FR" sz="1000" baseline="0" dirty="0"/>
                        <a:t>Email envoyé:</a:t>
                      </a:r>
                    </a:p>
                    <a:p>
                      <a:pPr marL="171450" indent="-171450">
                        <a:buFont typeface="Arial" panose="020B0604020202020204" pitchFamily="34" charset="0"/>
                        <a:buChar char="•"/>
                      </a:pPr>
                      <a:r>
                        <a:rPr lang="fr-FR" sz="1000" baseline="0" dirty="0"/>
                        <a:t>SE</a:t>
                      </a:r>
                    </a:p>
                    <a:p>
                      <a:pPr marL="171450" indent="-171450">
                        <a:buFont typeface="Arial" panose="020B0604020202020204" pitchFamily="34" charset="0"/>
                        <a:buChar char="•"/>
                      </a:pPr>
                      <a:r>
                        <a:rPr lang="fr-FR" sz="1000" baseline="0" dirty="0" err="1"/>
                        <a:t>CG+liste</a:t>
                      </a:r>
                      <a:r>
                        <a:rPr lang="fr-FR" sz="1000" baseline="0" dirty="0"/>
                        <a:t> supports</a:t>
                      </a:r>
                    </a:p>
                    <a:p>
                      <a:pPr marL="171450" indent="-171450">
                        <a:buFont typeface="Arial" panose="020B0604020202020204" pitchFamily="34" charset="0"/>
                        <a:buChar char="•"/>
                      </a:pPr>
                      <a:r>
                        <a:rPr lang="fr-FR" sz="1000" baseline="0" dirty="0"/>
                        <a:t>Présentation alta</a:t>
                      </a:r>
                    </a:p>
                    <a:p>
                      <a:pPr marL="171450" indent="-171450">
                        <a:buFont typeface="Arial" panose="020B0604020202020204" pitchFamily="34" charset="0"/>
                        <a:buChar char="•"/>
                      </a:pPr>
                      <a:r>
                        <a:rPr lang="fr-FR" sz="1000" baseline="0" dirty="0"/>
                        <a:t>MTO</a:t>
                      </a:r>
                    </a:p>
                    <a:p>
                      <a:pPr marL="171450" indent="-171450">
                        <a:buFont typeface="Arial" panose="020B0604020202020204" pitchFamily="34" charset="0"/>
                        <a:buChar char="•"/>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fr-FR" sz="1000" dirty="0"/>
                        <a:t>DPI + résultat du profil =&gt; recommandation d’investissement</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Wingdings" panose="05000000000000000000" pitchFamily="2" charset="2"/>
                        <a:buChar char="q"/>
                      </a:pPr>
                      <a:r>
                        <a:rPr lang="fr-FR" sz="1000" b="1" dirty="0">
                          <a:solidFill>
                            <a:schemeClr val="accent1">
                              <a:lumMod val="75000"/>
                            </a:schemeClr>
                          </a:solidFill>
                        </a:rPr>
                        <a:t>Versement </a:t>
                      </a:r>
                    </a:p>
                    <a:p>
                      <a:pPr marL="171450" indent="-171450" algn="l">
                        <a:buFont typeface="Arial" panose="020B0604020202020204" pitchFamily="34" charset="0"/>
                        <a:buChar char="•"/>
                      </a:pPr>
                      <a:r>
                        <a:rPr lang="fr-FR" sz="1000" dirty="0">
                          <a:solidFill>
                            <a:schemeClr val="accent1">
                              <a:lumMod val="75000"/>
                            </a:schemeClr>
                          </a:solidFill>
                        </a:rPr>
                        <a:t>10000€</a:t>
                      </a:r>
                    </a:p>
                    <a:p>
                      <a:pPr marL="171450" indent="-171450" algn="l">
                        <a:buFont typeface="Arial" panose="020B0604020202020204" pitchFamily="34" charset="0"/>
                        <a:buChar char="•"/>
                      </a:pPr>
                      <a:r>
                        <a:rPr lang="fr-FR" sz="1000" dirty="0"/>
                        <a:t>origine des fonds</a:t>
                      </a:r>
                    </a:p>
                    <a:p>
                      <a:endParaRPr lang="fr-FR" sz="1000" dirty="0"/>
                    </a:p>
                    <a:p>
                      <a:pPr marL="171450" indent="-171450">
                        <a:buFont typeface="Wingdings" panose="05000000000000000000" pitchFamily="2" charset="2"/>
                        <a:buChar char="q"/>
                      </a:pPr>
                      <a:r>
                        <a:rPr lang="fr-FR" sz="1000" b="1" dirty="0"/>
                        <a:t>VLP</a:t>
                      </a:r>
                    </a:p>
                    <a:p>
                      <a:pPr marL="171450" indent="-171450">
                        <a:buFont typeface="Arial" panose="020B0604020202020204" pitchFamily="34" charset="0"/>
                        <a:buChar char="•"/>
                      </a:pPr>
                      <a:r>
                        <a:rPr lang="fr-FR" sz="1000" dirty="0"/>
                        <a:t>caractéristiques</a:t>
                      </a:r>
                    </a:p>
                    <a:p>
                      <a:endParaRPr lang="fr-FR" sz="1000" dirty="0"/>
                    </a:p>
                    <a:p>
                      <a:pPr marL="171450" indent="-171450">
                        <a:buFont typeface="Wingdings" panose="05000000000000000000" pitchFamily="2" charset="2"/>
                        <a:buChar char="q"/>
                      </a:pPr>
                      <a:r>
                        <a:rPr lang="fr-FR" sz="1000" b="1" dirty="0"/>
                        <a:t>RPP (s’affiche en absence</a:t>
                      </a:r>
                      <a:r>
                        <a:rPr lang="fr-FR" sz="1000" b="1" baseline="0" dirty="0"/>
                        <a:t> de VLP)</a:t>
                      </a:r>
                      <a:endParaRPr lang="fr-FR" sz="1000" b="1" dirty="0"/>
                    </a:p>
                    <a:p>
                      <a:pPr marL="171450" indent="-171450">
                        <a:buFont typeface="Arial" panose="020B0604020202020204" pitchFamily="34" charset="0"/>
                        <a:buChar char="•"/>
                      </a:pPr>
                      <a:r>
                        <a:rPr lang="fr-FR" sz="1000" dirty="0"/>
                        <a:t>Caractéristiques</a:t>
                      </a:r>
                    </a:p>
                    <a:p>
                      <a:pPr marL="171450" indent="-171450">
                        <a:buFont typeface="Arial" panose="020B0604020202020204" pitchFamily="34" charset="0"/>
                        <a:buChar char="•"/>
                      </a:pPr>
                      <a:endParaRPr lang="fr-FR" sz="1000" dirty="0"/>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Wingdings" panose="05000000000000000000" pitchFamily="2" charset="2"/>
                        <a:buChar char="q"/>
                      </a:pPr>
                      <a:r>
                        <a:rPr lang="fr-FR" sz="1000" b="1" u="sng" dirty="0">
                          <a:solidFill>
                            <a:schemeClr val="accent1">
                              <a:lumMod val="75000"/>
                            </a:schemeClr>
                          </a:solidFill>
                        </a:rPr>
                        <a:t>gestion libre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(+commentaire)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préconisation GL (voir)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choix des supports </a:t>
                      </a:r>
                      <a:r>
                        <a:rPr kumimoji="0" lang="fr-FR" sz="1000" b="0" i="0" u="none" strike="noStrike" kern="1200" cap="none" spc="0" normalizeH="0" baseline="0" noProof="0" dirty="0">
                          <a:ln>
                            <a:noFill/>
                          </a:ln>
                          <a:solidFill>
                            <a:prstClr val="black"/>
                          </a:solidFill>
                          <a:effectLst/>
                          <a:uLnTx/>
                          <a:uFillTx/>
                          <a:latin typeface="+mn-lt"/>
                          <a:ea typeface="+mn-ea"/>
                          <a:cs typeface="+mn-cs"/>
                        </a:rPr>
                        <a:t>(choix multiple)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OPCVM 2500€/25%</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Titres vifs</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Fonds en euros 2500€/25%</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OPCI</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Fds structuré</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Pack d’</a:t>
                      </a:r>
                      <a:r>
                        <a:rPr kumimoji="0" lang="fr-FR" sz="1000" b="0" i="0" u="none" strike="noStrike" kern="1200" cap="none" spc="0" normalizeH="0" baseline="0" noProof="0" dirty="0" err="1">
                          <a:ln>
                            <a:noFill/>
                          </a:ln>
                          <a:solidFill>
                            <a:prstClr val="black"/>
                          </a:solidFill>
                          <a:effectLst/>
                          <a:uLnTx/>
                          <a:uFillTx/>
                          <a:latin typeface="+mn-lt"/>
                          <a:ea typeface="+mn-ea"/>
                          <a:cs typeface="+mn-cs"/>
                        </a:rPr>
                        <a:t>invest</a:t>
                      </a:r>
                      <a:r>
                        <a:rPr kumimoji="0" lang="fr-FR" sz="1000" b="0" i="0" u="none" strike="noStrike" kern="1200" cap="none" spc="0" normalizeH="0" baseline="0" noProof="0" dirty="0">
                          <a:ln>
                            <a:noFill/>
                          </a:ln>
                          <a:solidFill>
                            <a:prstClr val="black"/>
                          </a:solidFill>
                          <a:effectLst/>
                          <a:uLnTx/>
                          <a:uFillTx/>
                          <a:latin typeface="+mn-lt"/>
                          <a:ea typeface="+mn-ea"/>
                          <a:cs typeface="+mn-cs"/>
                        </a:rPr>
                        <a:t>. (choix unique)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Sectoriel (voir)</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tab pos="355600" algn="l"/>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Thématique (voir)</a:t>
                      </a:r>
                    </a:p>
                    <a:p>
                      <a:endParaRPr lang="fr-FR" sz="1000" dirty="0"/>
                    </a:p>
                    <a:p>
                      <a:endParaRPr lang="fr-FR" sz="1000" dirty="0"/>
                    </a:p>
                    <a:p>
                      <a:pPr marL="171450" indent="-171450">
                        <a:buFont typeface="Wingdings" panose="05000000000000000000" pitchFamily="2" charset="2"/>
                        <a:buChar char="q"/>
                      </a:pPr>
                      <a:r>
                        <a:rPr lang="fr-FR" sz="1000" b="1" u="sng" dirty="0">
                          <a:solidFill>
                            <a:schemeClr val="accent1">
                              <a:lumMod val="75000"/>
                            </a:schemeClr>
                          </a:solidFill>
                        </a:rPr>
                        <a:t>gestion pilotée</a:t>
                      </a:r>
                    </a:p>
                    <a:p>
                      <a:r>
                        <a:rPr lang="fr-FR" sz="1000" dirty="0"/>
                        <a:t>(+commentaire)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préconisation GP (voir)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choix du profil (choix unique)</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srgbClr val="5B9BD5">
                              <a:lumMod val="75000"/>
                            </a:srgbClr>
                          </a:solidFill>
                          <a:effectLst/>
                          <a:uLnTx/>
                          <a:uFillTx/>
                          <a:latin typeface="+mn-lt"/>
                          <a:ea typeface="+mn-ea"/>
                          <a:cs typeface="+mn-cs"/>
                        </a:rPr>
                        <a:t>profil CB (5ke min)(voir) 5000€/50%</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profil GP (30ke min) (voir)</a:t>
                      </a:r>
                    </a:p>
                    <a:p>
                      <a:pPr marL="35560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profil ETF (5ke min) (voir)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fonds en euros (</a:t>
                      </a:r>
                      <a:r>
                        <a:rPr kumimoji="0" lang="fr-FR" sz="1000" b="0" i="0" u="none" strike="noStrike" kern="1200" cap="none" spc="0" normalizeH="0" baseline="0" noProof="0" dirty="0" err="1">
                          <a:ln>
                            <a:noFill/>
                          </a:ln>
                          <a:solidFill>
                            <a:prstClr val="black"/>
                          </a:solidFill>
                          <a:effectLst/>
                          <a:uLnTx/>
                          <a:uFillTx/>
                          <a:latin typeface="+mn-lt"/>
                          <a:ea typeface="+mn-ea"/>
                          <a:cs typeface="+mn-cs"/>
                        </a:rPr>
                        <a:t>suiv</a:t>
                      </a:r>
                      <a:r>
                        <a:rPr kumimoji="0" lang="fr-FR" sz="1000" b="0" i="0" u="none" strike="noStrike" kern="1200" cap="none" spc="0" normalizeH="0" baseline="0" noProof="0" dirty="0">
                          <a:ln>
                            <a:noFill/>
                          </a:ln>
                          <a:solidFill>
                            <a:prstClr val="black"/>
                          </a:solidFill>
                          <a:effectLst/>
                          <a:uLnTx/>
                          <a:uFillTx/>
                          <a:latin typeface="+mn-lt"/>
                          <a:ea typeface="+mn-ea"/>
                          <a:cs typeface="+mn-cs"/>
                        </a:rPr>
                        <a:t> contrat)</a:t>
                      </a:r>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1" u="sng" dirty="0"/>
                        <a:t>Gestion libre</a:t>
                      </a:r>
                    </a:p>
                    <a:p>
                      <a:endParaRPr lang="fr-FR" sz="1000" dirty="0"/>
                    </a:p>
                    <a:p>
                      <a:r>
                        <a:rPr lang="fr-FR" sz="1000" dirty="0"/>
                        <a:t>Choix des OPCVM</a:t>
                      </a:r>
                    </a:p>
                    <a:p>
                      <a:r>
                        <a:rPr lang="fr-FR" sz="1000" dirty="0"/>
                        <a:t>Liste:</a:t>
                      </a:r>
                    </a:p>
                    <a:p>
                      <a:endParaRPr lang="fr-FR" sz="1000" dirty="0"/>
                    </a:p>
                    <a:p>
                      <a:pPr marL="171450" indent="-171450">
                        <a:buFont typeface="Wingdings" panose="05000000000000000000" pitchFamily="2" charset="2"/>
                        <a:buChar char="q"/>
                      </a:pPr>
                      <a:endParaRPr lang="fr-FR" sz="1000" dirty="0"/>
                    </a:p>
                    <a:p>
                      <a:pPr marL="0" indent="0">
                        <a:buFont typeface="Wingdings" panose="05000000000000000000" pitchFamily="2" charset="2"/>
                        <a:buNone/>
                      </a:pPr>
                      <a:endParaRPr lang="fr-FR" sz="10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1" u="sng" dirty="0"/>
                        <a:t>Gestion libre</a:t>
                      </a:r>
                    </a:p>
                    <a:p>
                      <a:endParaRPr lang="fr-FR" sz="1000" dirty="0"/>
                    </a:p>
                    <a:p>
                      <a:r>
                        <a:rPr lang="fr-FR" sz="1000" dirty="0"/>
                        <a:t>Choix des fds en euros</a:t>
                      </a:r>
                    </a:p>
                    <a:p>
                      <a:r>
                        <a:rPr lang="fr-FR" sz="1000" dirty="0"/>
                        <a:t>Liste:</a:t>
                      </a:r>
                    </a:p>
                    <a:p>
                      <a:endParaRPr lang="fr-FR" sz="1000" dirty="0"/>
                    </a:p>
                    <a:p>
                      <a:pPr marL="0" indent="0">
                        <a:buFont typeface="Wingdings" panose="05000000000000000000" pitchFamily="2" charset="2"/>
                        <a:buNone/>
                      </a:pPr>
                      <a:endParaRPr lang="fr-FR" sz="1000" dirty="0"/>
                    </a:p>
                    <a:p>
                      <a:pPr marL="0" indent="0">
                        <a:buFont typeface="Wingdings" panose="05000000000000000000" pitchFamily="2" charset="2"/>
                        <a:buNone/>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Wingdings" panose="05000000000000000000" pitchFamily="2" charset="2"/>
                        <a:buNone/>
                      </a:pPr>
                      <a:r>
                        <a:rPr lang="fr-FR" sz="1000" b="1" u="sng">
                          <a:solidFill>
                            <a:schemeClr val="accent1">
                              <a:lumMod val="75000"/>
                            </a:schemeClr>
                          </a:solidFill>
                        </a:rPr>
                        <a:t>Synthèse du VI</a:t>
                      </a:r>
                      <a:endParaRPr lang="fr-FR" sz="1000" b="1" u="sng" dirty="0">
                        <a:solidFill>
                          <a:schemeClr val="accent1">
                            <a:lumMod val="75000"/>
                          </a:schemeClr>
                        </a:solidFill>
                      </a:endParaRPr>
                    </a:p>
                    <a:p>
                      <a:pPr marL="0" indent="0">
                        <a:buFont typeface="Wingdings" panose="05000000000000000000" pitchFamily="2" charset="2"/>
                        <a:buNone/>
                      </a:pPr>
                      <a:endParaRPr lang="fr-FR" sz="1000" dirty="0">
                        <a:solidFill>
                          <a:schemeClr val="accent1">
                            <a:lumMod val="75000"/>
                          </a:schemeClr>
                        </a:solidFill>
                      </a:endParaRPr>
                    </a:p>
                    <a:p>
                      <a:pPr marL="0" indent="0">
                        <a:buFont typeface="Wingdings" panose="05000000000000000000" pitchFamily="2" charset="2"/>
                        <a:buNone/>
                      </a:pPr>
                      <a:endParaRPr lang="fr-FR" sz="1000" dirty="0">
                        <a:solidFill>
                          <a:schemeClr val="accent1">
                            <a:lumMod val="75000"/>
                          </a:schemeClr>
                        </a:solidFill>
                      </a:endParaRPr>
                    </a:p>
                    <a:p>
                      <a:pPr marL="0" indent="0">
                        <a:buFont typeface="Wingdings" panose="05000000000000000000" pitchFamily="2" charset="2"/>
                        <a:buNone/>
                      </a:pPr>
                      <a:endParaRPr lang="fr-FR" sz="1000" dirty="0"/>
                    </a:p>
                    <a:p>
                      <a:pPr marL="0" indent="0">
                        <a:buFont typeface="Wingdings" panose="05000000000000000000" pitchFamily="2" charset="2"/>
                        <a:buNone/>
                      </a:pP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Wingdings" panose="05000000000000000000" pitchFamily="2" charset="2"/>
                        <a:buNone/>
                      </a:pPr>
                      <a:r>
                        <a:rPr lang="fr-FR" sz="1000" dirty="0"/>
                        <a:t>Choix des supports</a:t>
                      </a:r>
                      <a:r>
                        <a:rPr lang="fr-FR" sz="1000" baseline="0" dirty="0"/>
                        <a:t>, </a:t>
                      </a:r>
                      <a:r>
                        <a:rPr lang="fr-FR" sz="1000" dirty="0" err="1"/>
                        <a:t>Etc</a:t>
                      </a:r>
                      <a:endParaRPr lang="fr-FR" sz="1000" dirty="0"/>
                    </a:p>
                    <a:p>
                      <a:pPr marL="0" indent="0" algn="r">
                        <a:buFont typeface="Wingdings" panose="05000000000000000000" pitchFamily="2" charset="2"/>
                        <a:buNone/>
                      </a:pPr>
                      <a:r>
                        <a:rPr lang="fr-FR" sz="1000" dirty="0"/>
                        <a:t>Suivant la</a:t>
                      </a:r>
                      <a:r>
                        <a:rPr lang="fr-FR" sz="1000" baseline="0" dirty="0"/>
                        <a:t> compatibilité</a:t>
                      </a:r>
                    </a:p>
                    <a:p>
                      <a:pPr marL="0" indent="0" algn="r">
                        <a:buFont typeface="Wingdings" panose="05000000000000000000" pitchFamily="2" charset="2"/>
                        <a:buNone/>
                      </a:pPr>
                      <a:r>
                        <a:rPr lang="fr-FR" sz="1000" baseline="0" dirty="0"/>
                        <a:t>Idem site actuel</a:t>
                      </a:r>
                      <a:endParaRPr lang="fr-FR" sz="1000"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r">
                        <a:buFont typeface="Wingdings" panose="05000000000000000000" pitchFamily="2" charset="2"/>
                        <a:buNone/>
                      </a:pPr>
                      <a:r>
                        <a:rPr lang="fr-FR" sz="1000" dirty="0"/>
                        <a:t>idem</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273947">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Page commerciale.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t>Contrôle des compatibilités entre les fonds €/UC et GP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t>Quand</a:t>
                      </a:r>
                      <a:r>
                        <a:rPr lang="fr-FR" sz="1000" baseline="0" dirty="0"/>
                        <a:t> un fonds est sélectionné, le champs €/% s’affiche.</a:t>
                      </a:r>
                      <a:endParaRPr lang="fr-FR" sz="1000" dirty="0"/>
                    </a:p>
                    <a:p>
                      <a:r>
                        <a:rPr lang="fr-FR" sz="1000" dirty="0"/>
                        <a:t>Ticket v1</a:t>
                      </a:r>
                    </a:p>
                    <a:p>
                      <a:r>
                        <a:rPr lang="fr-FR" sz="1000" dirty="0"/>
                        <a:t>(Les </a:t>
                      </a:r>
                      <a:r>
                        <a:rPr lang="fr-FR" sz="1000" dirty="0" err="1"/>
                        <a:t>supports+répartition</a:t>
                      </a:r>
                      <a:r>
                        <a:rPr lang="fr-FR" sz="1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Quand</a:t>
                      </a:r>
                      <a:r>
                        <a:rPr lang="fr-FR" sz="1000" baseline="0" dirty="0"/>
                        <a:t> un fonds est sélectionné, le champs €/% s’affiche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Voulez vous les mêmes supports pour les VLP ou</a:t>
                      </a:r>
                      <a:r>
                        <a:rPr lang="fr-FR" sz="1000" baseline="0" dirty="0"/>
                        <a:t> RPP?</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bl>
          </a:graphicData>
        </a:graphic>
      </p:graphicFrame>
      <p:graphicFrame>
        <p:nvGraphicFramePr>
          <p:cNvPr id="3" name="Tableau 2"/>
          <p:cNvGraphicFramePr>
            <a:graphicFrameLocks noGrp="1"/>
          </p:cNvGraphicFramePr>
          <p:nvPr>
            <p:extLst/>
          </p:nvPr>
        </p:nvGraphicFramePr>
        <p:xfrm>
          <a:off x="10091793" y="2084897"/>
          <a:ext cx="911224" cy="2029729"/>
        </p:xfrm>
        <a:graphic>
          <a:graphicData uri="http://schemas.openxmlformats.org/drawingml/2006/table">
            <a:tbl>
              <a:tblPr firstRow="1" bandRow="1">
                <a:tableStyleId>{5C22544A-7EE6-4342-B048-85BDC9FD1C3A}</a:tableStyleId>
              </a:tblPr>
              <a:tblGrid>
                <a:gridCol w="301624">
                  <a:extLst>
                    <a:ext uri="{9D8B030D-6E8A-4147-A177-3AD203B41FA5}">
                      <a16:colId xmlns="" xmlns:a16="http://schemas.microsoft.com/office/drawing/2014/main" val="20000"/>
                    </a:ext>
                  </a:extLst>
                </a:gridCol>
                <a:gridCol w="295275">
                  <a:extLst>
                    <a:ext uri="{9D8B030D-6E8A-4147-A177-3AD203B41FA5}">
                      <a16:colId xmlns="" xmlns:a16="http://schemas.microsoft.com/office/drawing/2014/main" val="20001"/>
                    </a:ext>
                  </a:extLst>
                </a:gridCol>
                <a:gridCol w="314325">
                  <a:extLst>
                    <a:ext uri="{9D8B030D-6E8A-4147-A177-3AD203B41FA5}">
                      <a16:colId xmlns="" xmlns:a16="http://schemas.microsoft.com/office/drawing/2014/main" val="20002"/>
                    </a:ext>
                  </a:extLst>
                </a:gridCol>
              </a:tblGrid>
              <a:tr h="996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5000€/50%</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2500€/25%</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2500€/25%</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032933">
                <a:tc>
                  <a:txBody>
                    <a:bodyPr/>
                    <a:lstStyle/>
                    <a:p>
                      <a:r>
                        <a:rPr lang="fr-FR" sz="1000" b="0" dirty="0">
                          <a:solidFill>
                            <a:schemeClr val="tx1"/>
                          </a:solidFill>
                        </a:rPr>
                        <a:t>Profil CB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0" dirty="0">
                          <a:solidFill>
                            <a:schemeClr val="tx1"/>
                          </a:solidFill>
                        </a:rPr>
                        <a:t>EDR </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b="0" dirty="0" err="1">
                          <a:solidFill>
                            <a:schemeClr val="tx1"/>
                          </a:solidFill>
                        </a:rPr>
                        <a:t>Netissima</a:t>
                      </a:r>
                      <a:r>
                        <a:rPr lang="fr-FR" sz="1000" b="0" baseline="0" dirty="0">
                          <a:solidFill>
                            <a:schemeClr val="tx1"/>
                          </a:solidFill>
                        </a:rPr>
                        <a:t> </a:t>
                      </a:r>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4" name="Tableau 3"/>
          <p:cNvGraphicFramePr>
            <a:graphicFrameLocks noGrp="1"/>
          </p:cNvGraphicFramePr>
          <p:nvPr>
            <p:extLst/>
          </p:nvPr>
        </p:nvGraphicFramePr>
        <p:xfrm>
          <a:off x="7522592" y="2084897"/>
          <a:ext cx="872068" cy="1998460"/>
        </p:xfrm>
        <a:graphic>
          <a:graphicData uri="http://schemas.openxmlformats.org/drawingml/2006/table">
            <a:tbl>
              <a:tblPr firstRow="1" bandRow="1">
                <a:tableStyleId>{5C22544A-7EE6-4342-B048-85BDC9FD1C3A}</a:tableStyleId>
              </a:tblPr>
              <a:tblGrid>
                <a:gridCol w="287868">
                  <a:extLst>
                    <a:ext uri="{9D8B030D-6E8A-4147-A177-3AD203B41FA5}">
                      <a16:colId xmlns="" xmlns:a16="http://schemas.microsoft.com/office/drawing/2014/main" val="20000"/>
                    </a:ext>
                  </a:extLst>
                </a:gridCol>
                <a:gridCol w="308523">
                  <a:extLst>
                    <a:ext uri="{9D8B030D-6E8A-4147-A177-3AD203B41FA5}">
                      <a16:colId xmlns="" xmlns:a16="http://schemas.microsoft.com/office/drawing/2014/main" val="20001"/>
                    </a:ext>
                  </a:extLst>
                </a:gridCol>
                <a:gridCol w="275677">
                  <a:extLst>
                    <a:ext uri="{9D8B030D-6E8A-4147-A177-3AD203B41FA5}">
                      <a16:colId xmlns="" xmlns:a16="http://schemas.microsoft.com/office/drawing/2014/main" val="20002"/>
                    </a:ext>
                  </a:extLst>
                </a:gridCol>
              </a:tblGrid>
              <a:tr h="9857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tx1"/>
                          </a:solidFill>
                        </a:rPr>
                        <a:t>___€/___%</a:t>
                      </a:r>
                    </a:p>
                    <a:p>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tx1"/>
                          </a:solidFill>
                        </a:rPr>
                        <a:t>___€/___%</a:t>
                      </a:r>
                    </a:p>
                    <a:p>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solidFill>
                            <a:schemeClr val="accent1">
                              <a:lumMod val="75000"/>
                            </a:schemeClr>
                          </a:solidFill>
                        </a:rPr>
                        <a:t>2500€/25%</a:t>
                      </a:r>
                    </a:p>
                    <a:p>
                      <a:endParaRPr lang="fr-FR" sz="100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012687">
                <a:tc>
                  <a:txBody>
                    <a:bodyPr/>
                    <a:lstStyle/>
                    <a:p>
                      <a:pPr marL="171450" indent="-171450">
                        <a:buFont typeface="Wingdings" panose="05000000000000000000" pitchFamily="2" charset="2"/>
                        <a:buChar char="q"/>
                      </a:pPr>
                      <a:r>
                        <a:rPr lang="fr-FR" sz="1000" dirty="0">
                          <a:solidFill>
                            <a:schemeClr val="tx1"/>
                          </a:solidFill>
                        </a:rPr>
                        <a:t>DNCA</a:t>
                      </a: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dirty="0">
                          <a:solidFill>
                            <a:schemeClr val="tx1"/>
                          </a:solidFill>
                        </a:rPr>
                        <a:t>JPM</a:t>
                      </a:r>
                    </a:p>
                    <a:p>
                      <a:pPr marL="171450" indent="-171450">
                        <a:buFont typeface="Wingdings" panose="05000000000000000000" pitchFamily="2" charset="2"/>
                        <a:buChar char="q"/>
                      </a:pPr>
                      <a:endParaRPr lang="fr-FR" sz="100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dirty="0">
                          <a:solidFill>
                            <a:schemeClr val="accent1">
                              <a:lumMod val="75000"/>
                            </a:schemeClr>
                          </a:solidFill>
                        </a:rPr>
                        <a:t>EDR</a:t>
                      </a:r>
                    </a:p>
                    <a:p>
                      <a:pPr marL="171450" indent="-171450">
                        <a:buFont typeface="Wingdings" panose="05000000000000000000" pitchFamily="2" charset="2"/>
                        <a:buChar char="q"/>
                      </a:pPr>
                      <a:endParaRPr lang="fr-FR" sz="100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5" name="Tableau 4"/>
          <p:cNvGraphicFramePr>
            <a:graphicFrameLocks noGrp="1"/>
          </p:cNvGraphicFramePr>
          <p:nvPr>
            <p:extLst/>
          </p:nvPr>
        </p:nvGraphicFramePr>
        <p:xfrm>
          <a:off x="8902811" y="2084897"/>
          <a:ext cx="660400" cy="2012258"/>
        </p:xfrm>
        <a:graphic>
          <a:graphicData uri="http://schemas.openxmlformats.org/drawingml/2006/table">
            <a:tbl>
              <a:tblPr firstRow="1" bandRow="1">
                <a:tableStyleId>{5C22544A-7EE6-4342-B048-85BDC9FD1C3A}</a:tableStyleId>
              </a:tblPr>
              <a:tblGrid>
                <a:gridCol w="313267">
                  <a:extLst>
                    <a:ext uri="{9D8B030D-6E8A-4147-A177-3AD203B41FA5}">
                      <a16:colId xmlns="" xmlns:a16="http://schemas.microsoft.com/office/drawing/2014/main" val="20000"/>
                    </a:ext>
                  </a:extLst>
                </a:gridCol>
                <a:gridCol w="347133">
                  <a:extLst>
                    <a:ext uri="{9D8B030D-6E8A-4147-A177-3AD203B41FA5}">
                      <a16:colId xmlns="" xmlns:a16="http://schemas.microsoft.com/office/drawing/2014/main" val="20001"/>
                    </a:ext>
                  </a:extLst>
                </a:gridCol>
              </a:tblGrid>
              <a:tr h="976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tx1"/>
                          </a:solidFill>
                        </a:rPr>
                        <a:t>___€/___%</a:t>
                      </a:r>
                    </a:p>
                    <a:p>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0" dirty="0">
                          <a:solidFill>
                            <a:schemeClr val="accent1">
                              <a:lumMod val="75000"/>
                            </a:schemeClr>
                          </a:solidFill>
                        </a:rPr>
                        <a:t>2500€/25%</a:t>
                      </a:r>
                    </a:p>
                    <a:p>
                      <a:endParaRPr lang="fr-FR" sz="1000" b="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1035259">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b="0" dirty="0" err="1">
                          <a:solidFill>
                            <a:schemeClr val="tx1"/>
                          </a:solidFill>
                        </a:rPr>
                        <a:t>Eurossima</a:t>
                      </a:r>
                      <a:endParaRPr lang="fr-FR" sz="1000" b="0" dirty="0">
                        <a:solidFill>
                          <a:schemeClr val="tx1"/>
                        </a:solidFill>
                      </a:endParaRPr>
                    </a:p>
                    <a:p>
                      <a:pPr marL="171450" indent="-171450">
                        <a:buFont typeface="Wingdings" panose="05000000000000000000" pitchFamily="2" charset="2"/>
                        <a:buChar char="q"/>
                      </a:pPr>
                      <a:endParaRPr lang="fr-FR" sz="1000" b="0" dirty="0">
                        <a:solidFill>
                          <a:schemeClr val="tx1"/>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000" b="0" dirty="0" err="1">
                          <a:solidFill>
                            <a:schemeClr val="accent1">
                              <a:lumMod val="75000"/>
                            </a:schemeClr>
                          </a:solidFill>
                        </a:rPr>
                        <a:t>Netissima</a:t>
                      </a:r>
                      <a:endParaRPr lang="fr-FR" sz="1000" b="0" dirty="0">
                        <a:solidFill>
                          <a:schemeClr val="accent1">
                            <a:lumMod val="75000"/>
                          </a:schemeClr>
                        </a:solidFill>
                      </a:endParaRPr>
                    </a:p>
                    <a:p>
                      <a:pPr marL="171450" indent="-171450">
                        <a:buFont typeface="Wingdings" panose="05000000000000000000" pitchFamily="2" charset="2"/>
                        <a:buChar char="q"/>
                      </a:pPr>
                      <a:endParaRPr lang="fr-FR" sz="1000" b="0" dirty="0">
                        <a:solidFill>
                          <a:schemeClr val="accent1">
                            <a:lumMod val="75000"/>
                          </a:schemeClr>
                        </a:solidFill>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530174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nvPr>
        </p:nvGraphicFramePr>
        <p:xfrm>
          <a:off x="0" y="0"/>
          <a:ext cx="7851277" cy="4663440"/>
        </p:xfrm>
        <a:graphic>
          <a:graphicData uri="http://schemas.openxmlformats.org/drawingml/2006/table">
            <a:tbl>
              <a:tblPr firstRow="1" bandRow="1">
                <a:tableStyleId>{5C22544A-7EE6-4342-B048-85BDC9FD1C3A}</a:tableStyleId>
              </a:tblPr>
              <a:tblGrid>
                <a:gridCol w="1021063">
                  <a:extLst>
                    <a:ext uri="{9D8B030D-6E8A-4147-A177-3AD203B41FA5}">
                      <a16:colId xmlns="" xmlns:a16="http://schemas.microsoft.com/office/drawing/2014/main" val="20000"/>
                    </a:ext>
                  </a:extLst>
                </a:gridCol>
                <a:gridCol w="980424">
                  <a:extLst>
                    <a:ext uri="{9D8B030D-6E8A-4147-A177-3AD203B41FA5}">
                      <a16:colId xmlns="" xmlns:a16="http://schemas.microsoft.com/office/drawing/2014/main" val="20001"/>
                    </a:ext>
                  </a:extLst>
                </a:gridCol>
                <a:gridCol w="650230">
                  <a:extLst>
                    <a:ext uri="{9D8B030D-6E8A-4147-A177-3AD203B41FA5}">
                      <a16:colId xmlns="" xmlns:a16="http://schemas.microsoft.com/office/drawing/2014/main" val="20002"/>
                    </a:ext>
                  </a:extLst>
                </a:gridCol>
                <a:gridCol w="716268">
                  <a:extLst>
                    <a:ext uri="{9D8B030D-6E8A-4147-A177-3AD203B41FA5}">
                      <a16:colId xmlns="" xmlns:a16="http://schemas.microsoft.com/office/drawing/2014/main" val="20004"/>
                    </a:ext>
                  </a:extLst>
                </a:gridCol>
                <a:gridCol w="716268">
                  <a:extLst>
                    <a:ext uri="{9D8B030D-6E8A-4147-A177-3AD203B41FA5}">
                      <a16:colId xmlns="" xmlns:a16="http://schemas.microsoft.com/office/drawing/2014/main" val="20003"/>
                    </a:ext>
                  </a:extLst>
                </a:gridCol>
                <a:gridCol w="941756">
                  <a:extLst>
                    <a:ext uri="{9D8B030D-6E8A-4147-A177-3AD203B41FA5}">
                      <a16:colId xmlns="" xmlns:a16="http://schemas.microsoft.com/office/drawing/2014/main" val="20005"/>
                    </a:ext>
                  </a:extLst>
                </a:gridCol>
                <a:gridCol w="941756">
                  <a:extLst>
                    <a:ext uri="{9D8B030D-6E8A-4147-A177-3AD203B41FA5}">
                      <a16:colId xmlns="" xmlns:a16="http://schemas.microsoft.com/office/drawing/2014/main" val="20006"/>
                    </a:ext>
                  </a:extLst>
                </a:gridCol>
                <a:gridCol w="941756">
                  <a:extLst>
                    <a:ext uri="{9D8B030D-6E8A-4147-A177-3AD203B41FA5}">
                      <a16:colId xmlns="" xmlns:a16="http://schemas.microsoft.com/office/drawing/2014/main" val="20007"/>
                    </a:ext>
                  </a:extLst>
                </a:gridCol>
                <a:gridCol w="941756">
                  <a:extLst>
                    <a:ext uri="{9D8B030D-6E8A-4147-A177-3AD203B41FA5}">
                      <a16:colId xmlns="" xmlns:a16="http://schemas.microsoft.com/office/drawing/2014/main" val="20008"/>
                    </a:ext>
                  </a:extLst>
                </a:gridCol>
              </a:tblGrid>
              <a:tr h="370840">
                <a:tc gridSpan="2">
                  <a:txBody>
                    <a:bodyPr/>
                    <a:lstStyle/>
                    <a:p>
                      <a:r>
                        <a:rPr lang="fr-FR" sz="1000" dirty="0">
                          <a:solidFill>
                            <a:schemeClr val="tx1"/>
                          </a:solidFill>
                        </a:rPr>
                        <a:t>4. Vos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3">
                  <a:txBody>
                    <a:bodyPr/>
                    <a:lstStyle/>
                    <a:p>
                      <a:r>
                        <a:rPr lang="fr-FR" sz="1000" dirty="0">
                          <a:solidFill>
                            <a:schemeClr val="tx1"/>
                          </a:solidFill>
                        </a:rPr>
                        <a:t>5. Finalisation de votre souscription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fr-FR" sz="1000" b="1" i="0" u="none" strike="noStrike" kern="1200" cap="none" spc="0" normalizeH="0" baseline="0" noProof="0" dirty="0">
                        <a:ln>
                          <a:noFill/>
                        </a:ln>
                        <a:solidFill>
                          <a:srgbClr val="5B9BD5">
                            <a:lumMod val="75000"/>
                          </a:srgbClr>
                        </a:solidFill>
                        <a:effectLst/>
                        <a:uLnTx/>
                        <a:uFillTx/>
                        <a:latin typeface="+mn-lt"/>
                        <a:ea typeface="+mn-ea"/>
                        <a:cs typeface="+mn-cs"/>
                      </a:endParaRP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gridSpan="4">
                  <a:txBody>
                    <a:bodyPr/>
                    <a:lstStyle/>
                    <a:p>
                      <a:pPr marL="0" algn="l" defTabSz="914400" rtl="0" eaLnBrk="1" latinLnBrk="0" hangingPunct="1"/>
                      <a:r>
                        <a:rPr lang="fr-FR" sz="1000" kern="1200" baseline="0" dirty="0">
                          <a:solidFill>
                            <a:schemeClr val="dk1"/>
                          </a:solidFill>
                          <a:latin typeface="+mn-lt"/>
                          <a:ea typeface="+mn-ea"/>
                          <a:cs typeface="+mn-cs"/>
                        </a:rPr>
                        <a:t>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0"/>
                  </a:ext>
                </a:extLst>
              </a:tr>
              <a:tr h="370840">
                <a:tc>
                  <a:txBody>
                    <a:bodyPr/>
                    <a:lstStyle/>
                    <a:p>
                      <a:r>
                        <a:rPr lang="fr-FR" sz="1000" dirty="0"/>
                        <a:t>4.1 Les options</a:t>
                      </a:r>
                      <a:r>
                        <a:rPr lang="fr-FR" sz="1000" baseline="0" dirty="0"/>
                        <a:t> de gestion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4.2 Les options</a:t>
                      </a:r>
                      <a:r>
                        <a:rPr lang="fr-FR" sz="1000" baseline="0" dirty="0"/>
                        <a:t> de protection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kern="1200" baseline="0" dirty="0">
                          <a:solidFill>
                            <a:schemeClr val="dk1"/>
                          </a:solidFill>
                          <a:latin typeface="+mn-lt"/>
                          <a:ea typeface="+mn-ea"/>
                          <a:cs typeface="+mn-cs"/>
                        </a:rPr>
                        <a:t>5.1 Clause bénéficiaire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algn="l" defTabSz="914400" rtl="0" eaLnBrk="1" latinLnBrk="0" hangingPunct="1"/>
                      <a:r>
                        <a:rPr lang="fr-FR" sz="1000" kern="1200" baseline="0" dirty="0">
                          <a:solidFill>
                            <a:schemeClr val="dk1"/>
                          </a:solidFill>
                          <a:latin typeface="+mn-lt"/>
                          <a:ea typeface="+mn-ea"/>
                          <a:cs typeface="+mn-cs"/>
                        </a:rPr>
                        <a:t>5.2</a:t>
                      </a:r>
                    </a:p>
                    <a:p>
                      <a:pPr marL="0" algn="l" defTabSz="914400" rtl="0" eaLnBrk="1" latinLnBrk="0" hangingPunct="1"/>
                      <a:r>
                        <a:rPr lang="fr-FR" sz="1000" kern="1200" baseline="0" dirty="0">
                          <a:solidFill>
                            <a:schemeClr val="dk1"/>
                          </a:solidFill>
                          <a:latin typeface="+mn-lt"/>
                          <a:ea typeface="+mn-ea"/>
                          <a:cs typeface="+mn-cs"/>
                        </a:rPr>
                        <a:t>RIB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algn="l" defTabSz="914400" rtl="0" eaLnBrk="1" latinLnBrk="0" hangingPunct="1"/>
                      <a:r>
                        <a:rPr lang="fr-FR" sz="1000" kern="1200" baseline="0" dirty="0">
                          <a:solidFill>
                            <a:schemeClr val="dk1"/>
                          </a:solidFill>
                          <a:latin typeface="+mn-lt"/>
                          <a:ea typeface="+mn-ea"/>
                          <a:cs typeface="+mn-cs"/>
                        </a:rPr>
                        <a:t>5.3 synthèse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1.choix</a:t>
                      </a:r>
                      <a:r>
                        <a:rPr lang="fr-FR" sz="1000" baseline="0" dirty="0"/>
                        <a:t> du mode de signature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2</a:t>
                      </a:r>
                      <a:r>
                        <a:rPr lang="fr-FR" sz="1000" baseline="0" dirty="0"/>
                        <a:t>.choix de la SE</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3.signature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00" dirty="0"/>
                        <a:t>4</a:t>
                      </a:r>
                      <a:r>
                        <a:rPr lang="fr-FR" sz="1000" baseline="0" dirty="0"/>
                        <a:t>.Validation de la demande de souscription</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 xmlns:a16="http://schemas.microsoft.com/office/drawing/2014/main" val="10001"/>
                  </a:ext>
                </a:extLst>
              </a:tr>
              <a:tr h="1362269">
                <a:tc>
                  <a:txBody>
                    <a:bodyPr/>
                    <a:lstStyle/>
                    <a:p>
                      <a:pPr marL="285750" indent="-285750">
                        <a:buFont typeface="Wingdings" panose="05000000000000000000" pitchFamily="2" charset="2"/>
                        <a:buChar char="q"/>
                      </a:pPr>
                      <a:r>
                        <a:rPr lang="fr-FR" sz="1000" dirty="0"/>
                        <a:t>Investissement progressif</a:t>
                      </a:r>
                    </a:p>
                    <a:p>
                      <a:pPr marL="285750" indent="-285750">
                        <a:buFont typeface="Wingdings" panose="05000000000000000000" pitchFamily="2" charset="2"/>
                        <a:buChar char="q"/>
                      </a:pPr>
                      <a:r>
                        <a:rPr lang="fr-FR" sz="1000" dirty="0"/>
                        <a:t>Sécurisation des plus-values</a:t>
                      </a:r>
                    </a:p>
                    <a:p>
                      <a:pPr marL="285750" indent="-285750">
                        <a:buFont typeface="Wingdings" panose="05000000000000000000" pitchFamily="2" charset="2"/>
                        <a:buChar char="q"/>
                      </a:pPr>
                      <a:r>
                        <a:rPr lang="fr-FR" sz="1000" dirty="0"/>
                        <a:t>Stop-</a:t>
                      </a:r>
                      <a:r>
                        <a:rPr lang="fr-FR" sz="1000" dirty="0" err="1"/>
                        <a:t>loss</a:t>
                      </a:r>
                      <a:r>
                        <a:rPr lang="fr-FR" sz="1000" dirty="0"/>
                        <a:t> relatif</a:t>
                      </a:r>
                    </a:p>
                    <a:p>
                      <a:pPr marL="285750" indent="-285750">
                        <a:buFont typeface="Wingdings" panose="05000000000000000000" pitchFamily="2" charset="2"/>
                        <a:buChar char="q"/>
                      </a:pPr>
                      <a:r>
                        <a:rPr lang="fr-FR" sz="1000" dirty="0"/>
                        <a:t>Dynamisation des plus-values</a:t>
                      </a:r>
                    </a:p>
                    <a:p>
                      <a:pPr marL="285750" indent="-285750">
                        <a:buFont typeface="Wingdings" panose="05000000000000000000" pitchFamily="2" charset="2"/>
                        <a:buChar char="q"/>
                      </a:pPr>
                      <a:endParaRPr lang="fr-FR" sz="1000" dirty="0"/>
                    </a:p>
                    <a:p>
                      <a:pPr marL="285750" indent="-285750">
                        <a:buFont typeface="Wingdings" panose="05000000000000000000" pitchFamily="2" charset="2"/>
                        <a:buChar char="q"/>
                      </a:pPr>
                      <a:endParaRPr lang="fr-FR" sz="1000" dirty="0"/>
                    </a:p>
                    <a:p>
                      <a:pPr marL="0" indent="0">
                        <a:buFont typeface="Wingdings" panose="05000000000000000000" pitchFamily="2" charset="2"/>
                        <a:buNone/>
                      </a:pPr>
                      <a:r>
                        <a:rPr lang="fr-FR" sz="1000" dirty="0"/>
                        <a:t>+ commentaires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anose="05000000000000000000" pitchFamily="2" charset="2"/>
                        <a:buChar char="q"/>
                      </a:pPr>
                      <a:r>
                        <a:rPr lang="fr-FR" sz="1000" dirty="0"/>
                        <a:t>prévoyance Garantie complémentaire en cas de décès</a:t>
                      </a:r>
                    </a:p>
                    <a:p>
                      <a:pPr marL="285750" indent="-285750">
                        <a:buFont typeface="Wingdings" panose="05000000000000000000" pitchFamily="2" charset="2"/>
                        <a:buChar char="q"/>
                      </a:pPr>
                      <a:r>
                        <a:rPr lang="fr-FR" sz="1000" dirty="0"/>
                        <a:t>prévoyance Garantie d'un capital complémentaire en cas de décès accidentel</a:t>
                      </a:r>
                    </a:p>
                    <a:p>
                      <a:pPr marL="0" indent="0">
                        <a:buFont typeface="Wingdings" panose="05000000000000000000" pitchFamily="2" charset="2"/>
                        <a:buNone/>
                      </a:pPr>
                      <a:endParaRPr lang="fr-FR" sz="1000" dirty="0"/>
                    </a:p>
                    <a:p>
                      <a:pPr marL="0" indent="0">
                        <a:buFont typeface="Wingdings" panose="05000000000000000000" pitchFamily="2" charset="2"/>
                        <a:buNone/>
                      </a:pPr>
                      <a:r>
                        <a:rPr lang="fr-FR" sz="1000" dirty="0"/>
                        <a:t>+ commentaires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Clause bénéficiaire</a:t>
                      </a:r>
                    </a:p>
                    <a:p>
                      <a:endParaRPr lang="fr-FR" sz="100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fr-FR" sz="1000" b="1" i="0" u="none" strike="noStrike" kern="1200" cap="none" spc="0" normalizeH="0" baseline="0" noProof="0" dirty="0">
                        <a:ln>
                          <a:noFill/>
                        </a:ln>
                        <a:solidFill>
                          <a:srgbClr val="5B9BD5">
                            <a:lumMod val="75000"/>
                          </a:srgbClr>
                        </a:solidFill>
                        <a:effectLst/>
                        <a:uLnTx/>
                        <a:uFillTx/>
                        <a:latin typeface="+mn-lt"/>
                        <a:ea typeface="+mn-ea"/>
                        <a:cs typeface="+mn-cs"/>
                      </a:endParaRPr>
                    </a:p>
                    <a:p>
                      <a:endParaRPr lang="fr-FR" sz="1000" dirty="0"/>
                    </a:p>
                    <a:p>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Pour le VI : En ca de règlement par virement ou prélèvement</a:t>
                      </a:r>
                    </a:p>
                    <a:p>
                      <a:pPr marL="0" marR="0" lvl="0" indent="0" algn="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fr-FR" sz="1000" b="0" i="0" u="none" strike="noStrike" kern="1200" cap="none" spc="0" normalizeH="0" baseline="0" noProof="0" dirty="0">
                          <a:ln>
                            <a:noFill/>
                          </a:ln>
                          <a:solidFill>
                            <a:prstClr val="black"/>
                          </a:solidFill>
                          <a:effectLst/>
                          <a:uLnTx/>
                          <a:uFillTx/>
                          <a:latin typeface="+mn-lt"/>
                          <a:ea typeface="+mn-ea"/>
                          <a:cs typeface="+mn-cs"/>
                        </a:rPr>
                        <a:t>Pour les VLP : RIB prélèvement ; pour les RPP : RIB de versement</a:t>
                      </a:r>
                      <a:endParaRPr lang="fr-FR" dirty="0"/>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000" kern="1200" noProof="0" dirty="0">
                          <a:solidFill>
                            <a:schemeClr val="dk1"/>
                          </a:solidFill>
                          <a:latin typeface="+mn-lt"/>
                          <a:ea typeface="+mn-ea"/>
                          <a:cs typeface="+mn-cs"/>
                        </a:rPr>
                        <a:t>idem page actuelle</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000" dirty="0"/>
                        <a:t>Comment finaliser</a:t>
                      </a:r>
                      <a:r>
                        <a:rPr lang="fr-FR" sz="1000" baseline="0" dirty="0"/>
                        <a:t> votre souscription?</a:t>
                      </a:r>
                    </a:p>
                    <a:p>
                      <a:pPr marL="171450" indent="-171450">
                        <a:buFont typeface="Wingdings" panose="05000000000000000000" pitchFamily="2" charset="2"/>
                        <a:buChar char="q"/>
                      </a:pPr>
                      <a:r>
                        <a:rPr lang="fr-FR" sz="1000" baseline="0" dirty="0"/>
                        <a:t>Par SE</a:t>
                      </a:r>
                    </a:p>
                    <a:p>
                      <a:pPr marL="171450" indent="-171450">
                        <a:buFont typeface="Wingdings" panose="05000000000000000000" pitchFamily="2" charset="2"/>
                        <a:buChar char="q"/>
                      </a:pPr>
                      <a:r>
                        <a:rPr lang="fr-FR" sz="1000" baseline="0" dirty="0"/>
                        <a:t>Par courrier</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00" dirty="0"/>
                        <a:t>Vous avez choisi la SE</a:t>
                      </a:r>
                    </a:p>
                    <a:p>
                      <a:pPr marL="171450" indent="-171450">
                        <a:buFont typeface="Arial" panose="020B0604020202020204" pitchFamily="34" charset="0"/>
                        <a:buChar char="•"/>
                      </a:pPr>
                      <a:r>
                        <a:rPr lang="fr-FR" sz="1000" dirty="0"/>
                        <a:t>Saisissez le numéro de mobile</a:t>
                      </a:r>
                    </a:p>
                    <a:p>
                      <a:pPr marL="171450" indent="-171450">
                        <a:buFont typeface="Arial" panose="020B0604020202020204" pitchFamily="34" charset="0"/>
                        <a:buChar char="•"/>
                      </a:pPr>
                      <a:r>
                        <a:rPr lang="fr-FR" sz="1000" dirty="0"/>
                        <a:t>Télécharger</a:t>
                      </a:r>
                      <a:r>
                        <a:rPr lang="fr-FR" sz="1000" baseline="0" dirty="0"/>
                        <a:t> les documents demandés</a:t>
                      </a:r>
                    </a:p>
                    <a:p>
                      <a:pPr marL="171450" indent="-171450">
                        <a:buFont typeface="Arial" panose="020B0604020202020204" pitchFamily="34" charset="0"/>
                        <a:buChar char="•"/>
                      </a:pPr>
                      <a:r>
                        <a:rPr lang="fr-FR" sz="1000" baseline="0" dirty="0"/>
                        <a:t>Cliquer sur « poursuivre »</a:t>
                      </a:r>
                      <a:endParaRPr lang="fr-FR"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28600" indent="-228600">
                        <a:buFont typeface="+mj-lt"/>
                        <a:buAutoNum type="arabicPeriod"/>
                      </a:pPr>
                      <a:r>
                        <a:rPr lang="fr-FR" sz="1000" dirty="0"/>
                        <a:t>Présentation du BS</a:t>
                      </a:r>
                    </a:p>
                    <a:p>
                      <a:pPr marL="228600" indent="-228600">
                        <a:buFont typeface="+mj-lt"/>
                        <a:buAutoNum type="arabicPeriod"/>
                      </a:pPr>
                      <a:r>
                        <a:rPr lang="fr-FR" sz="1000" dirty="0"/>
                        <a:t>Signature du BS</a:t>
                      </a:r>
                    </a:p>
                    <a:p>
                      <a:pPr marL="228600" indent="-228600">
                        <a:buFont typeface="+mj-lt"/>
                        <a:buAutoNum type="arabicPeriod"/>
                      </a:pPr>
                      <a:r>
                        <a:rPr lang="fr-FR" sz="1000" dirty="0"/>
                        <a:t>Réception</a:t>
                      </a:r>
                      <a:r>
                        <a:rPr lang="fr-FR" sz="1000" baseline="0" dirty="0"/>
                        <a:t> </a:t>
                      </a:r>
                      <a:r>
                        <a:rPr lang="fr-FR" sz="1000" dirty="0"/>
                        <a:t>d’un SMS</a:t>
                      </a:r>
                    </a:p>
                    <a:p>
                      <a:pPr marL="228600" indent="-228600">
                        <a:buFont typeface="+mj-lt"/>
                        <a:buAutoNum type="arabicPeriod"/>
                      </a:pPr>
                      <a:r>
                        <a:rPr lang="fr-FR" sz="1000" dirty="0"/>
                        <a:t>Saisi</a:t>
                      </a:r>
                      <a:r>
                        <a:rPr lang="fr-FR" sz="1000" baseline="0" dirty="0"/>
                        <a:t> du code reçu par sms (pop 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00" dirty="0"/>
                        <a:t>Écran de synthèse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5186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137285725"/>
              </p:ext>
            </p:extLst>
          </p:nvPr>
        </p:nvGraphicFramePr>
        <p:xfrm>
          <a:off x="152402" y="939801"/>
          <a:ext cx="11909211" cy="5319048"/>
        </p:xfrm>
        <a:graphic>
          <a:graphicData uri="http://schemas.openxmlformats.org/drawingml/2006/table">
            <a:tbl>
              <a:tblPr firstRow="1" bandRow="1">
                <a:tableStyleId>{5C22544A-7EE6-4342-B048-85BDC9FD1C3A}</a:tableStyleId>
              </a:tblPr>
              <a:tblGrid>
                <a:gridCol w="1803398">
                  <a:extLst>
                    <a:ext uri="{9D8B030D-6E8A-4147-A177-3AD203B41FA5}">
                      <a16:colId xmlns="" xmlns:a16="http://schemas.microsoft.com/office/drawing/2014/main" val="20000"/>
                    </a:ext>
                  </a:extLst>
                </a:gridCol>
                <a:gridCol w="943827">
                  <a:extLst>
                    <a:ext uri="{9D8B030D-6E8A-4147-A177-3AD203B41FA5}">
                      <a16:colId xmlns="" xmlns:a16="http://schemas.microsoft.com/office/drawing/2014/main" val="20001"/>
                    </a:ext>
                  </a:extLst>
                </a:gridCol>
                <a:gridCol w="2883106">
                  <a:extLst>
                    <a:ext uri="{9D8B030D-6E8A-4147-A177-3AD203B41FA5}">
                      <a16:colId xmlns="" xmlns:a16="http://schemas.microsoft.com/office/drawing/2014/main" val="20002"/>
                    </a:ext>
                  </a:extLst>
                </a:gridCol>
                <a:gridCol w="325120">
                  <a:extLst>
                    <a:ext uri="{9D8B030D-6E8A-4147-A177-3AD203B41FA5}">
                      <a16:colId xmlns="" xmlns:a16="http://schemas.microsoft.com/office/drawing/2014/main" val="20003"/>
                    </a:ext>
                  </a:extLst>
                </a:gridCol>
                <a:gridCol w="5953760">
                  <a:extLst>
                    <a:ext uri="{9D8B030D-6E8A-4147-A177-3AD203B41FA5}">
                      <a16:colId xmlns="" xmlns:a16="http://schemas.microsoft.com/office/drawing/2014/main" val="20004"/>
                    </a:ext>
                  </a:extLst>
                </a:gridCol>
              </a:tblGrid>
              <a:tr h="361310">
                <a:tc gridSpan="5">
                  <a:txBody>
                    <a:bodyPr/>
                    <a:lstStyle/>
                    <a:p>
                      <a:pPr marL="285750" indent="-285750">
                        <a:buFont typeface="Wingdings" panose="05000000000000000000" pitchFamily="2" charset="2"/>
                        <a:buChar char="q"/>
                      </a:pPr>
                      <a:r>
                        <a:rPr lang="fr-FR" sz="1800" dirty="0">
                          <a:solidFill>
                            <a:schemeClr val="bg1"/>
                          </a:solidFill>
                        </a:rPr>
                        <a:t>Transférer…..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0"/>
                  </a:ext>
                </a:extLst>
              </a:tr>
              <a:tr h="504844">
                <a:tc gridSpan="2">
                  <a:txBody>
                    <a:bodyPr/>
                    <a:lstStyle/>
                    <a:p>
                      <a:r>
                        <a:rPr lang="fr-FR" dirty="0">
                          <a:solidFill>
                            <a:schemeClr val="tx1"/>
                          </a:solidFill>
                        </a:rPr>
                        <a:t>Montant approximatif de</a:t>
                      </a:r>
                      <a:r>
                        <a:rPr lang="fr-FR" baseline="0" dirty="0">
                          <a:solidFill>
                            <a:schemeClr val="tx1"/>
                          </a:solidFill>
                        </a:rPr>
                        <a:t> votre contrat</a:t>
                      </a:r>
                      <a:r>
                        <a:rPr lang="fr-FR"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chemeClr val="tx1"/>
                          </a:solidFill>
                        </a:rPr>
                        <a:t>___________________€</a:t>
                      </a:r>
                    </a:p>
                    <a:p>
                      <a:pPr algn="l"/>
                      <a:r>
                        <a:rPr lang="fr-FR" sz="1400" b="0" i="1" dirty="0">
                          <a:solidFill>
                            <a:schemeClr val="accent2"/>
                          </a:solidFill>
                        </a:rPr>
                        <a:t>Champs pré rempli</a:t>
                      </a:r>
                      <a:r>
                        <a:rPr lang="fr-FR" sz="1400" b="0" i="1" baseline="0" dirty="0">
                          <a:solidFill>
                            <a:schemeClr val="accent2"/>
                          </a:solidFill>
                        </a:rPr>
                        <a:t> (cf profilage)</a:t>
                      </a:r>
                      <a:endParaRPr lang="fr-FR" sz="1400" b="0" i="1"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1"/>
                  </a:ext>
                </a:extLst>
              </a:tr>
              <a:tr h="361310">
                <a:tc gridSpan="5">
                  <a:txBody>
                    <a:bodyPr/>
                    <a:lstStyle/>
                    <a:p>
                      <a:pPr marL="285750" indent="-285750">
                        <a:buFont typeface="Wingdings" panose="05000000000000000000" pitchFamily="2" charset="2"/>
                        <a:buChar char="q"/>
                      </a:pPr>
                      <a:r>
                        <a:rPr lang="fr-FR" sz="1800" b="1" dirty="0">
                          <a:solidFill>
                            <a:schemeClr val="bg1"/>
                          </a:solidFill>
                        </a:rPr>
                        <a:t>Souscrire</a:t>
                      </a:r>
                      <a:r>
                        <a:rPr lang="fr-FR" sz="1800" b="1" baseline="0" dirty="0">
                          <a:solidFill>
                            <a:schemeClr val="bg1"/>
                          </a:solidFill>
                        </a:rPr>
                        <a:t>……</a:t>
                      </a:r>
                      <a:endParaRPr lang="fr-FR" sz="18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2"/>
                  </a:ext>
                </a:extLst>
              </a:tr>
              <a:tr h="564237">
                <a:tc gridSpan="5">
                  <a:txBody>
                    <a:bodyPr/>
                    <a:lstStyle/>
                    <a:p>
                      <a:r>
                        <a:rPr lang="fr-FR" b="1" dirty="0">
                          <a:solidFill>
                            <a:schemeClr val="bg1"/>
                          </a:solidFill>
                        </a:rPr>
                        <a:t>Votre versement à la souscription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hMerge="1">
                  <a:txBody>
                    <a:bodyPr/>
                    <a:lstStyle/>
                    <a:p>
                      <a:endParaRPr lang="fr-FR"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56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Montant :</a:t>
                      </a:r>
                    </a:p>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mn-lt"/>
                          <a:ea typeface="+mn-ea"/>
                          <a:cs typeface="+mn-cs"/>
                        </a:rPr>
                        <a:t>_____</a:t>
                      </a:r>
                      <a:r>
                        <a:rPr kumimoji="0" lang="fr-FR" sz="1200" b="0" i="1" u="none" strike="noStrike" kern="1200" cap="none" spc="0" normalizeH="0" baseline="0" noProof="0" dirty="0">
                          <a:ln>
                            <a:noFill/>
                          </a:ln>
                          <a:solidFill>
                            <a:srgbClr val="4472C4"/>
                          </a:solidFill>
                          <a:effectLst/>
                          <a:uLnTx/>
                          <a:uFillTx/>
                          <a:latin typeface="+mn-lt"/>
                          <a:ea typeface="+mn-ea"/>
                          <a:cs typeface="+mn-cs"/>
                        </a:rPr>
                        <a:t>100€ minimum</a:t>
                      </a:r>
                      <a:r>
                        <a:rPr kumimoji="0" lang="fr-FR" sz="1800" b="0" i="0" u="none" strike="noStrike" kern="1200" cap="none" spc="0" normalizeH="0" baseline="0" noProof="0" dirty="0">
                          <a:ln>
                            <a:noFill/>
                          </a:ln>
                          <a:solidFill>
                            <a:prstClr val="black"/>
                          </a:solidFill>
                          <a:effectLst/>
                          <a:uLnTx/>
                          <a:uFillTx/>
                          <a:latin typeface="+mn-lt"/>
                          <a:ea typeface="+mn-ea"/>
                          <a:cs typeface="+mn-cs"/>
                        </a:rPr>
                        <a:t>_____________</a:t>
                      </a:r>
                    </a:p>
                    <a:p>
                      <a:pPr algn="l"/>
                      <a:endParaRPr lang="fr-FR"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r>
                        <a:rPr lang="fr-FR" sz="1200" dirty="0"/>
                        <a:t>Box</a:t>
                      </a:r>
                      <a:r>
                        <a:rPr lang="fr-FR" sz="1200" baseline="0" dirty="0"/>
                        <a:t> information s’ouvre si le montant est inférieur au seuil minimum</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61310">
                <a:tc gridSpan="5">
                  <a:txBody>
                    <a:bodyPr/>
                    <a:lstStyle/>
                    <a:p>
                      <a:r>
                        <a:rPr lang="fr-FR" sz="1800" b="1" dirty="0">
                          <a:solidFill>
                            <a:schemeClr val="bg1"/>
                          </a:solidFill>
                        </a:rPr>
                        <a:t>Vos versements libres programmés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extLst>
                  <a:ext uri="{0D108BD9-81ED-4DB2-BD59-A6C34878D82A}">
                    <a16:rowId xmlns="" xmlns:a16="http://schemas.microsoft.com/office/drawing/2014/main" val="10005"/>
                  </a:ext>
                </a:extLst>
              </a:tr>
              <a:tr h="5064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Périodicité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______liste déroulante_______________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200" b="0" i="1" u="none" strike="noStrike" kern="1200" cap="none" spc="0" normalizeH="0" baseline="0" noProof="0" dirty="0">
                          <a:ln>
                            <a:noFill/>
                          </a:ln>
                          <a:solidFill>
                            <a:srgbClr val="4472C4"/>
                          </a:solidFill>
                          <a:effectLst/>
                          <a:uLnTx/>
                          <a:uFillTx/>
                          <a:latin typeface="+mn-lt"/>
                          <a:ea typeface="+mn-ea"/>
                          <a:cs typeface="+mn-cs"/>
                        </a:rPr>
                        <a:t>Mensuelle/</a:t>
                      </a:r>
                      <a:r>
                        <a:rPr kumimoji="0" lang="fr-FR" sz="1200" b="0" i="1" u="none" strike="noStrike" kern="1200" cap="none" spc="0" normalizeH="0" baseline="0" noProof="0" dirty="0">
                          <a:ln>
                            <a:noFill/>
                          </a:ln>
                          <a:solidFill>
                            <a:prstClr val="black"/>
                          </a:solidFill>
                          <a:effectLst/>
                          <a:uLnTx/>
                          <a:uFillTx/>
                          <a:latin typeface="+mn-lt"/>
                          <a:ea typeface="+mn-ea"/>
                          <a:cs typeface="+mn-cs"/>
                        </a:rPr>
                        <a:t>Trimestrielle/Semestrielle/Annuelle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1" u="none" strike="noStrike" kern="1200" cap="none" spc="0" normalizeH="0" baseline="0" noProof="0" dirty="0">
                          <a:ln>
                            <a:noFill/>
                          </a:ln>
                          <a:solidFill>
                            <a:srgbClr val="ED7D31"/>
                          </a:solidFill>
                          <a:effectLst/>
                          <a:uLnTx/>
                          <a:uFillTx/>
                          <a:latin typeface="+mn-lt"/>
                          <a:ea typeface="+mn-ea"/>
                          <a:cs typeface="+mn-cs"/>
                        </a:rPr>
                        <a:t>Champs pré rempli en cas de VLP mensuels (cf profilage)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1" u="none" strike="noStrike" kern="1200" cap="none" spc="0" normalizeH="0" baseline="0" noProof="0" dirty="0">
                        <a:ln>
                          <a:noFill/>
                        </a:ln>
                        <a:solidFill>
                          <a:srgbClr val="ED7D3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61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mn-lt"/>
                          <a:ea typeface="+mn-ea"/>
                          <a:cs typeface="+mn-cs"/>
                        </a:rPr>
                        <a:t>_____</a:t>
                      </a:r>
                      <a:r>
                        <a:rPr kumimoji="0" lang="fr-FR" sz="1200" b="0" i="1" u="none" strike="noStrike" kern="1200" cap="none" spc="0" normalizeH="0" baseline="0" noProof="0" dirty="0">
                          <a:ln>
                            <a:noFill/>
                          </a:ln>
                          <a:solidFill>
                            <a:srgbClr val="4472C4"/>
                          </a:solidFill>
                          <a:effectLst/>
                          <a:uLnTx/>
                          <a:uFillTx/>
                          <a:latin typeface="+mn-lt"/>
                          <a:ea typeface="+mn-ea"/>
                          <a:cs typeface="+mn-cs"/>
                        </a:rPr>
                        <a:t>25€ minimum</a:t>
                      </a:r>
                      <a:r>
                        <a:rPr kumimoji="0" lang="fr-FR" sz="1800" b="0" i="0" u="none" strike="noStrike" kern="1200" cap="none" spc="0" normalizeH="0" baseline="0" noProof="0" dirty="0">
                          <a:ln>
                            <a:noFill/>
                          </a:ln>
                          <a:solidFill>
                            <a:prstClr val="black"/>
                          </a:solidFill>
                          <a:effectLst/>
                          <a:uLnTx/>
                          <a:uFillTx/>
                          <a:latin typeface="+mn-lt"/>
                          <a:ea typeface="+mn-ea"/>
                          <a:cs typeface="+mn-cs"/>
                        </a:rPr>
                        <a:t>_____________</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dirty="0"/>
                        <a:t>Box</a:t>
                      </a:r>
                      <a:r>
                        <a:rPr lang="fr-FR" sz="1200" baseline="0" dirty="0"/>
                        <a:t> information s’ouvre si le montant est inférieur au seuil minimum</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1158171">
                <a:tc>
                  <a:txBody>
                    <a:bodyPr/>
                    <a:lstStyle/>
                    <a:p>
                      <a:r>
                        <a:rPr lang="fr-FR" sz="1400" dirty="0"/>
                        <a:t>Revalorisation annuelle du montant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Oui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Non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fr-FR" sz="1200" dirty="0"/>
                        <a:t>Le montant de vos versements programmés seront réajustés</a:t>
                      </a:r>
                      <a:r>
                        <a:rPr lang="fr-FR" sz="1200" baseline="0" dirty="0"/>
                        <a:t> automatiquement chaque année selon un indice communiqué annuellement.</a:t>
                      </a:r>
                      <a:endParaRPr lang="fr-FR"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77396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1661494108"/>
              </p:ext>
            </p:extLst>
          </p:nvPr>
        </p:nvGraphicFramePr>
        <p:xfrm>
          <a:off x="270933" y="67732"/>
          <a:ext cx="11564017" cy="6620934"/>
        </p:xfrm>
        <a:graphic>
          <a:graphicData uri="http://schemas.openxmlformats.org/drawingml/2006/table">
            <a:tbl>
              <a:tblPr firstRow="1" bandRow="1">
                <a:tableStyleId>{5C22544A-7EE6-4342-B048-85BDC9FD1C3A}</a:tableStyleId>
              </a:tblPr>
              <a:tblGrid>
                <a:gridCol w="4838918">
                  <a:extLst>
                    <a:ext uri="{9D8B030D-6E8A-4147-A177-3AD203B41FA5}">
                      <a16:colId xmlns="" xmlns:a16="http://schemas.microsoft.com/office/drawing/2014/main" val="20000"/>
                    </a:ext>
                  </a:extLst>
                </a:gridCol>
                <a:gridCol w="276753">
                  <a:extLst>
                    <a:ext uri="{9D8B030D-6E8A-4147-A177-3AD203B41FA5}">
                      <a16:colId xmlns="" xmlns:a16="http://schemas.microsoft.com/office/drawing/2014/main" val="20001"/>
                    </a:ext>
                  </a:extLst>
                </a:gridCol>
                <a:gridCol w="6448346">
                  <a:extLst>
                    <a:ext uri="{9D8B030D-6E8A-4147-A177-3AD203B41FA5}">
                      <a16:colId xmlns="" xmlns:a16="http://schemas.microsoft.com/office/drawing/2014/main" val="20002"/>
                    </a:ext>
                  </a:extLst>
                </a:gridCol>
              </a:tblGrid>
              <a:tr h="6620934">
                <a:tc>
                  <a:txBody>
                    <a:bodyPr/>
                    <a:lstStyle/>
                    <a:p>
                      <a:pPr marL="0" marR="0" lvl="0" indent="0" algn="ctr" defTabSz="914400" rtl="0" eaLnBrk="1" fontAlgn="auto" latinLnBrk="0" hangingPunct="1">
                        <a:lnSpc>
                          <a:spcPct val="105000"/>
                        </a:lnSpc>
                        <a:spcBef>
                          <a:spcPts val="0"/>
                        </a:spcBef>
                        <a:spcAft>
                          <a:spcPts val="0"/>
                        </a:spcAft>
                        <a:buClrTx/>
                        <a:buSzTx/>
                        <a:buFont typeface="+mj-lt"/>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VOTRE PROJET</a:t>
                      </a:r>
                    </a:p>
                    <a:p>
                      <a:pPr marL="342900" marR="0" lvl="0" indent="-342900" algn="l" defTabSz="914400" rtl="0" eaLnBrk="1" fontAlgn="auto" latinLnBrk="0" hangingPunct="1">
                        <a:lnSpc>
                          <a:spcPct val="105000"/>
                        </a:lnSpc>
                        <a:spcBef>
                          <a:spcPts val="0"/>
                        </a:spcBef>
                        <a:spcAft>
                          <a:spcPts val="0"/>
                        </a:spcAft>
                        <a:buClrTx/>
                        <a:buSzTx/>
                        <a:buFont typeface="+mj-lt"/>
                        <a:buAutoNum type="arabicPeriod"/>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Quel est l’objectif principal de votre investissement ? </a:t>
                      </a:r>
                    </a:p>
                    <a:p>
                      <a:pPr marL="0" marR="0" lvl="0" indent="0" algn="ctr" defTabSz="914400" rtl="0" eaLnBrk="1" fontAlgn="auto" latinLnBrk="0" hangingPunct="1">
                        <a:lnSpc>
                          <a:spcPct val="105000"/>
                        </a:lnSpc>
                        <a:spcBef>
                          <a:spcPts val="0"/>
                        </a:spcBef>
                        <a:spcAft>
                          <a:spcPts val="0"/>
                        </a:spcAft>
                        <a:buClrTx/>
                        <a:buSzTx/>
                        <a:buFont typeface="+mj-lt"/>
                        <a:buNone/>
                        <a:tabLst/>
                        <a:defRPr/>
                      </a:pPr>
                      <a:r>
                        <a:rPr kumimoji="0" lang="fr-FR" sz="1200" b="0" i="0" u="none" strike="noStrike" kern="1200" cap="none" spc="0" normalizeH="0" baseline="0" noProof="0" dirty="0">
                          <a:ln>
                            <a:noFill/>
                          </a:ln>
                          <a:solidFill>
                            <a:schemeClr val="tx1"/>
                          </a:solidFill>
                          <a:effectLst/>
                          <a:uLnTx/>
                          <a:uFillTx/>
                          <a:latin typeface="+mn-lt"/>
                          <a:ea typeface="+mn-ea"/>
                          <a:cs typeface="+mn-cs"/>
                        </a:rPr>
                        <a:t> Vous pourrez créer d’autres projets une fois client.</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RESERVES</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Epargnez afin de prévoir des réserves</a:t>
                      </a:r>
                    </a:p>
                    <a:p>
                      <a:pPr marL="342900" marR="0" lvl="0" indent="-342900" algn="l" defTabSz="914400" rtl="0" eaLnBrk="1" fontAlgn="auto" latinLnBrk="0" hangingPunct="1">
                        <a:lnSpc>
                          <a:spcPct val="107000"/>
                        </a:lnSpc>
                        <a:spcBef>
                          <a:spcPts val="0"/>
                        </a:spcBef>
                        <a:spcAft>
                          <a:spcPts val="0"/>
                        </a:spcAft>
                        <a:buClrTx/>
                        <a:buSzPts val="800"/>
                        <a:buFont typeface="Wingdings" panose="05000000000000000000" pitchFamily="2" charset="2"/>
                        <a:buChar char=""/>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CONSTITUTION D’UN PATRIMOINE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Investissez régulièrement afin de vous constituer un patrimoine</a:t>
                      </a:r>
                    </a:p>
                    <a:p>
                      <a:pPr marL="342900" marR="0" lvl="0" indent="-342900" algn="l" defTabSz="914400" rtl="0" eaLnBrk="1" fontAlgn="auto" latinLnBrk="0" hangingPunct="1">
                        <a:lnSpc>
                          <a:spcPct val="107000"/>
                        </a:lnSpc>
                        <a:spcBef>
                          <a:spcPts val="0"/>
                        </a:spcBef>
                        <a:spcAft>
                          <a:spcPts val="0"/>
                        </a:spcAft>
                        <a:buClrTx/>
                        <a:buSzPts val="800"/>
                        <a:buFont typeface="Wingdings" panose="05000000000000000000" pitchFamily="2" charset="2"/>
                        <a:buChar char=""/>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DEPENSE IMPORTANTE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Anticipez dès à présent vos dépenses (projet d’acquisition, financer les études des enfants…)</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PERFORMANCE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Améliorez le rendement de votre épargne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RETRAITE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Investissez afin de préparer votre retraite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OPTIMISATION FISCALE</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Organisez votre patrimoine afin de limiter les impôts </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TRANSMISSION</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Organisez la transmission de votre capital</a:t>
                      </a: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800"/>
                        <a:buFont typeface="Wingdings" panose="05000000000000000000" pitchFamily="2" charset="2"/>
                        <a:buNone/>
                        <a:tabLst/>
                        <a:defRPr/>
                      </a:pPr>
                      <a:r>
                        <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AUTRE </a:t>
                      </a:r>
                    </a:p>
                  </a:txBody>
                  <a:tcPr>
                    <a:noFill/>
                  </a:tcPr>
                </a:tc>
                <a:tc>
                  <a:txBody>
                    <a:bodyPr/>
                    <a:lstStyle/>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a:solidFill>
                      <a:schemeClr val="accent6">
                        <a:lumMod val="75000"/>
                      </a:schemeClr>
                    </a:solidFill>
                  </a:tcPr>
                </a:tc>
                <a:tc>
                  <a:txBody>
                    <a:bodyPr/>
                    <a:lstStyle/>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prstClr val="black"/>
                          </a:solidFill>
                          <a:effectLst/>
                          <a:uLnTx/>
                          <a:uFillTx/>
                          <a:latin typeface="+mn-lt"/>
                          <a:ea typeface="+mn-ea"/>
                          <a:cs typeface="+mn-cs"/>
                        </a:rPr>
                        <a:t>Les dépenses courantes comme imprévues peuvent être mieux anticipées grâce à une épargne de sécurité, disponible à tout moment. Nos conseillers sont à votre disposition pour vous guider dans le choix d’un contrat adapté.</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prstClr val="black"/>
                          </a:solidFill>
                          <a:effectLst/>
                          <a:uLnTx/>
                          <a:uFillTx/>
                          <a:latin typeface="+mn-lt"/>
                          <a:ea typeface="+mn-ea"/>
                          <a:cs typeface="+mn-cs"/>
                        </a:rPr>
                        <a:t>Détenir un patrimoine est accessible à tous. Pour s’en constituer un, vous devrez faire fructifier votre épargne sur le long terme par le biais d’investissements financiers et/ou immobiliers dans un cadre fiscal adapté. Nos conseillers en gestion de patrimoine peuvent vous proposer des produits de placement ajustés à vos attentes.</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chemeClr val="tx1"/>
                          </a:solidFill>
                          <a:effectLst/>
                          <a:uLnTx/>
                          <a:uFillTx/>
                          <a:latin typeface="+mn-lt"/>
                          <a:ea typeface="+mn-ea"/>
                          <a:cs typeface="+mn-cs"/>
                        </a:rPr>
                        <a:t>Des dépenses importantes peuvent survenir à tout moment de la vie. En effet, p</a:t>
                      </a:r>
                      <a:r>
                        <a:rPr kumimoji="0" lang="fr-FR" sz="1200" b="0" i="0" u="none" strike="noStrike" kern="1200" cap="none" spc="0" normalizeH="0" baseline="0" noProof="0" dirty="0">
                          <a:ln>
                            <a:noFill/>
                          </a:ln>
                          <a:solidFill>
                            <a:prstClr val="black"/>
                          </a:solidFill>
                          <a:effectLst/>
                          <a:uLnTx/>
                          <a:uFillTx/>
                          <a:latin typeface="+mn-lt"/>
                          <a:ea typeface="+mn-ea"/>
                          <a:cs typeface="+mn-cs"/>
                        </a:rPr>
                        <a:t>eut être souhaitez vous devenir propriétaire de votre résidence principale, acquérir une résidence secondaire, changer de voiture ou encore financer les études de vos enfants ? Nos conseillers en gestion de patrimoine sont à votre disposition pour vous aider à comprendre ces futurs enjeux financiers et ainsi mieux les anticiper au moyen de solutions adaptées.</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prstClr val="black"/>
                          </a:solidFill>
                          <a:effectLst/>
                          <a:uLnTx/>
                          <a:uFillTx/>
                          <a:latin typeface="+mn-lt"/>
                          <a:ea typeface="+mn-ea"/>
                          <a:cs typeface="+mn-cs"/>
                        </a:rPr>
                        <a:t>Identifier des placements financiers performants requiert une certaine expertise. Souhaitez vous faire fructifier votre capital en profitant du dynamisme des marchés financiers moyennant une prise de risque ? Nos conseillers et partenaires financiers de renom sont à votre disposition pour vous présenter des solutions financières et fiscales optimisées.</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chemeClr val="tx1"/>
                          </a:solidFill>
                          <a:effectLst/>
                          <a:uLnTx/>
                          <a:uFillTx/>
                          <a:latin typeface="+mn-lt"/>
                          <a:ea typeface="+mn-ea"/>
                          <a:cs typeface="+mn-cs"/>
                        </a:rPr>
                        <a:t>Anticipez votre retraite ! La retraite s’accompagne communément d'une baisse de vos revenus. Ainsi, la perte de niveau de vie n’est en rien une fatalité si elle est anticipée. </a:t>
                      </a:r>
                      <a:r>
                        <a:rPr kumimoji="0" lang="fr-FR" sz="1200" b="0" i="0" u="none" strike="noStrike" kern="1200" cap="none" spc="0" normalizeH="0" baseline="0" noProof="0" dirty="0">
                          <a:ln>
                            <a:noFill/>
                          </a:ln>
                          <a:solidFill>
                            <a:prstClr val="black"/>
                          </a:solidFill>
                          <a:effectLst/>
                          <a:uLnTx/>
                          <a:uFillTx/>
                          <a:latin typeface="+mn-lt"/>
                          <a:ea typeface="+mn-ea"/>
                          <a:cs typeface="+mn-cs"/>
                        </a:rPr>
                        <a:t>Des solutions existent pour vous offrir la retraite sereine à laquelle vous aspirez. Nos conseillers sont à votre disposition pour vous les présenter et vous accompagner dans la préparation de votre retraite.</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lang="fr-FR" sz="1200" b="0" dirty="0">
                          <a:solidFill>
                            <a:schemeClr val="tx1"/>
                          </a:solidFill>
                        </a:rPr>
                        <a:t>C'est effectivement le point central d'une stratégie de gestion de patrimoine.</a:t>
                      </a:r>
                      <a:r>
                        <a:rPr lang="fr-FR" sz="1200" b="0" baseline="0" dirty="0">
                          <a:solidFill>
                            <a:schemeClr val="tx1"/>
                          </a:solidFill>
                        </a:rPr>
                        <a:t> Cette</a:t>
                      </a:r>
                      <a:r>
                        <a:rPr lang="fr-FR" sz="1200" b="0" dirty="0">
                          <a:solidFill>
                            <a:schemeClr val="tx1"/>
                          </a:solidFill>
                        </a:rPr>
                        <a:t> démarche d'optimisation fiscale repose sur une bonne compréhension des mécanismes de l'imposition des revenus et du patrimoine, des devoirs et des droits du contribuable. Nos conseillers pourront vous aider à mieux comprendre ces mécanismes et à faire les choix les plus adaptés à votre situation. </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prstClr val="black"/>
                          </a:solidFill>
                          <a:effectLst/>
                          <a:uLnTx/>
                          <a:uFillTx/>
                          <a:latin typeface="+mn-lt"/>
                          <a:ea typeface="+mn-ea"/>
                          <a:cs typeface="+mn-cs"/>
                        </a:rPr>
                        <a:t>L'organisation de sa succession est un enjeux majeur dans l’aboutissement de vos stratégies patrimoniales. En parler avec un spécialiste est aussi nécessaire que rassurant. Nos conseillers en gestion de patrimoine sont à votre disposition.</a:t>
                      </a:r>
                    </a:p>
                    <a:p>
                      <a:pPr marL="285750" marR="0" lvl="0" indent="-285750" algn="l" defTabSz="914400" rtl="0" eaLnBrk="1" fontAlgn="auto" latinLnBrk="0" hangingPunct="1">
                        <a:lnSpc>
                          <a:spcPct val="105000"/>
                        </a:lnSpc>
                        <a:spcBef>
                          <a:spcPts val="0"/>
                        </a:spcBef>
                        <a:spcAft>
                          <a:spcPts val="80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Vous avez un besoin, une attente particulière ? Décrivez-là nous en quelques mots. Nous nous efforcerons de rendre réalisable votre projet (box texte)</a:t>
                      </a:r>
                    </a:p>
                  </a:txBody>
                  <a:tcP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5394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stretch>
            <a:fillRect/>
          </a:stretch>
        </p:blipFill>
        <p:spPr>
          <a:xfrm>
            <a:off x="3615676" y="1825625"/>
            <a:ext cx="4960648" cy="4351338"/>
          </a:xfrm>
          <a:prstGeom prst="rect">
            <a:avLst/>
          </a:prstGeom>
        </p:spPr>
      </p:pic>
    </p:spTree>
    <p:extLst>
      <p:ext uri="{BB962C8B-B14F-4D97-AF65-F5344CB8AC3E}">
        <p14:creationId xmlns:p14="http://schemas.microsoft.com/office/powerpoint/2010/main" val="2012225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313262" y="606752"/>
            <a:ext cx="10110498" cy="5664215"/>
          </a:xfrm>
          <a:prstGeom prst="rect">
            <a:avLst/>
          </a:prstGeom>
        </p:spPr>
      </p:pic>
    </p:spTree>
    <p:extLst>
      <p:ext uri="{BB962C8B-B14F-4D97-AF65-F5344CB8AC3E}">
        <p14:creationId xmlns:p14="http://schemas.microsoft.com/office/powerpoint/2010/main" val="475954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264778" y="478269"/>
            <a:ext cx="7814777" cy="5698694"/>
          </a:xfrm>
          <a:prstGeom prst="rect">
            <a:avLst/>
          </a:prstGeom>
        </p:spPr>
      </p:pic>
    </p:spTree>
    <p:extLst>
      <p:ext uri="{BB962C8B-B14F-4D97-AF65-F5344CB8AC3E}">
        <p14:creationId xmlns:p14="http://schemas.microsoft.com/office/powerpoint/2010/main" val="4206530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562100" y="3301206"/>
            <a:ext cx="9067800" cy="1400175"/>
          </a:xfrm>
          <a:prstGeom prst="rect">
            <a:avLst/>
          </a:prstGeom>
        </p:spPr>
      </p:pic>
    </p:spTree>
    <p:extLst>
      <p:ext uri="{BB962C8B-B14F-4D97-AF65-F5344CB8AC3E}">
        <p14:creationId xmlns:p14="http://schemas.microsoft.com/office/powerpoint/2010/main" val="28349865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1.2 Informations/coordonnées</a:t>
            </a:r>
          </a:p>
        </p:txBody>
      </p:sp>
      <p:pic>
        <p:nvPicPr>
          <p:cNvPr id="3" name="Image 2"/>
          <p:cNvPicPr>
            <a:picLocks noChangeAspect="1"/>
          </p:cNvPicPr>
          <p:nvPr/>
        </p:nvPicPr>
        <p:blipFill>
          <a:blip r:embed="rId2"/>
          <a:stretch>
            <a:fillRect/>
          </a:stretch>
        </p:blipFill>
        <p:spPr>
          <a:xfrm>
            <a:off x="6096000" y="1192217"/>
            <a:ext cx="5942799" cy="5412435"/>
          </a:xfrm>
          <a:prstGeom prst="rect">
            <a:avLst/>
          </a:prstGeom>
        </p:spPr>
      </p:pic>
      <p:pic>
        <p:nvPicPr>
          <p:cNvPr id="4" name="Image 3"/>
          <p:cNvPicPr>
            <a:picLocks noChangeAspect="1"/>
          </p:cNvPicPr>
          <p:nvPr/>
        </p:nvPicPr>
        <p:blipFill>
          <a:blip r:embed="rId3"/>
          <a:stretch>
            <a:fillRect/>
          </a:stretch>
        </p:blipFill>
        <p:spPr>
          <a:xfrm>
            <a:off x="444381" y="1192217"/>
            <a:ext cx="5917116" cy="5439287"/>
          </a:xfrm>
          <a:prstGeom prst="rect">
            <a:avLst/>
          </a:prstGeom>
        </p:spPr>
      </p:pic>
    </p:spTree>
    <p:extLst>
      <p:ext uri="{BB962C8B-B14F-4D97-AF65-F5344CB8AC3E}">
        <p14:creationId xmlns:p14="http://schemas.microsoft.com/office/powerpoint/2010/main" val="4039899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758947" y="8501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prstClr val="black"/>
                </a:solidFill>
              </a:rPr>
              <a:t>Etapes de souscription / Projets </a:t>
            </a:r>
          </a:p>
        </p:txBody>
      </p:sp>
      <p:cxnSp>
        <p:nvCxnSpPr>
          <p:cNvPr id="3" name="Connecteur droit avec flèche 2"/>
          <p:cNvCxnSpPr>
            <a:cxnSpLocks/>
          </p:cNvCxnSpPr>
          <p:nvPr/>
        </p:nvCxnSpPr>
        <p:spPr>
          <a:xfrm>
            <a:off x="1406171" y="2486288"/>
            <a:ext cx="10396269" cy="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ZoneTexte 3"/>
          <p:cNvSpPr txBox="1"/>
          <p:nvPr/>
        </p:nvSpPr>
        <p:spPr>
          <a:xfrm>
            <a:off x="-96138" y="2343961"/>
            <a:ext cx="461665" cy="1364914"/>
          </a:xfrm>
          <a:prstGeom prst="rect">
            <a:avLst/>
          </a:prstGeom>
          <a:noFill/>
        </p:spPr>
        <p:txBody>
          <a:bodyPr vert="vert270" wrap="square" rtlCol="0">
            <a:spAutoFit/>
          </a:bodyPr>
          <a:lstStyle/>
          <a:p>
            <a:r>
              <a:rPr lang="fr-FR" i="1" dirty="0">
                <a:solidFill>
                  <a:srgbClr val="0070C0"/>
                </a:solidFill>
              </a:rPr>
              <a:t>Souscrire LPP</a:t>
            </a:r>
          </a:p>
        </p:txBody>
      </p:sp>
      <p:cxnSp>
        <p:nvCxnSpPr>
          <p:cNvPr id="5" name="Connecteur droit 4"/>
          <p:cNvCxnSpPr/>
          <p:nvPr/>
        </p:nvCxnSpPr>
        <p:spPr>
          <a:xfrm flipH="1">
            <a:off x="767343" y="1734541"/>
            <a:ext cx="19470" cy="4247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9127448" y="1574220"/>
            <a:ext cx="0" cy="42466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834746" y="2533709"/>
            <a:ext cx="1883965" cy="5584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a:solidFill>
                  <a:schemeClr val="accent5"/>
                </a:solidFill>
              </a:rPr>
              <a:t>KYC (3 blocs)</a:t>
            </a:r>
          </a:p>
          <a:p>
            <a:pPr marL="85725" indent="-85725">
              <a:buFont typeface="Arial" panose="020B0604020202020204" pitchFamily="34" charset="0"/>
              <a:buChar char="•"/>
            </a:pPr>
            <a:r>
              <a:rPr lang="fr-FR" sz="1400" dirty="0">
                <a:solidFill>
                  <a:schemeClr val="accent5"/>
                </a:solidFill>
              </a:rPr>
              <a:t>Pièces SE?</a:t>
            </a:r>
          </a:p>
        </p:txBody>
      </p:sp>
      <p:sp>
        <p:nvSpPr>
          <p:cNvPr id="10" name="ZoneTexte 9"/>
          <p:cNvSpPr txBox="1"/>
          <p:nvPr/>
        </p:nvSpPr>
        <p:spPr>
          <a:xfrm>
            <a:off x="391197" y="1609283"/>
            <a:ext cx="461665" cy="2438665"/>
          </a:xfrm>
          <a:prstGeom prst="rect">
            <a:avLst/>
          </a:prstGeom>
          <a:noFill/>
        </p:spPr>
        <p:txBody>
          <a:bodyPr vert="vert270" wrap="square" rtlCol="0">
            <a:spAutoFit/>
          </a:bodyPr>
          <a:lstStyle/>
          <a:p>
            <a:pPr algn="ctr"/>
            <a:r>
              <a:rPr lang="fr-FR" dirty="0">
                <a:solidFill>
                  <a:prstClr val="white">
                    <a:lumMod val="65000"/>
                  </a:prstClr>
                </a:solidFill>
              </a:rPr>
              <a:t>POP-UP</a:t>
            </a:r>
          </a:p>
        </p:txBody>
      </p:sp>
      <p:sp>
        <p:nvSpPr>
          <p:cNvPr id="11" name="ZoneTexte 10"/>
          <p:cNvSpPr txBox="1"/>
          <p:nvPr/>
        </p:nvSpPr>
        <p:spPr>
          <a:xfrm>
            <a:off x="1255709" y="3791415"/>
            <a:ext cx="1560748" cy="523220"/>
          </a:xfrm>
          <a:prstGeom prst="rect">
            <a:avLst/>
          </a:prstGeom>
          <a:noFill/>
        </p:spPr>
        <p:txBody>
          <a:bodyPr wrap="none" rtlCol="0">
            <a:spAutoFit/>
          </a:bodyPr>
          <a:lstStyle/>
          <a:p>
            <a:pPr algn="ctr"/>
            <a:r>
              <a:rPr lang="fr-FR" sz="1400" dirty="0">
                <a:solidFill>
                  <a:schemeClr val="bg1">
                    <a:lumMod val="65000"/>
                  </a:schemeClr>
                </a:solidFill>
              </a:rPr>
              <a:t>Courriel</a:t>
            </a:r>
          </a:p>
          <a:p>
            <a:pPr algn="ctr"/>
            <a:r>
              <a:rPr lang="fr-FR" sz="1400" dirty="0">
                <a:solidFill>
                  <a:schemeClr val="bg1">
                    <a:lumMod val="65000"/>
                  </a:schemeClr>
                </a:solidFill>
              </a:rPr>
              <a:t>Entrée en relation </a:t>
            </a:r>
          </a:p>
        </p:txBody>
      </p:sp>
      <p:sp>
        <p:nvSpPr>
          <p:cNvPr id="12" name="Rectangle 11"/>
          <p:cNvSpPr/>
          <p:nvPr/>
        </p:nvSpPr>
        <p:spPr>
          <a:xfrm>
            <a:off x="1331765" y="1848224"/>
            <a:ext cx="1435798" cy="525738"/>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informations</a:t>
            </a:r>
          </a:p>
        </p:txBody>
      </p:sp>
      <p:sp>
        <p:nvSpPr>
          <p:cNvPr id="13" name="Rectangle 12"/>
          <p:cNvSpPr/>
          <p:nvPr/>
        </p:nvSpPr>
        <p:spPr>
          <a:xfrm>
            <a:off x="4783602" y="1845466"/>
            <a:ext cx="1329568"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Projet</a:t>
            </a:r>
          </a:p>
        </p:txBody>
      </p:sp>
      <p:sp>
        <p:nvSpPr>
          <p:cNvPr id="15" name="Rectangle 14"/>
          <p:cNvSpPr/>
          <p:nvPr/>
        </p:nvSpPr>
        <p:spPr>
          <a:xfrm>
            <a:off x="6163235" y="2559082"/>
            <a:ext cx="1223913" cy="615670"/>
          </a:xfrm>
          <a:prstGeom prst="rect">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Versement, VLP, RPP/transfert</a:t>
            </a:r>
          </a:p>
        </p:txBody>
      </p:sp>
      <p:sp>
        <p:nvSpPr>
          <p:cNvPr id="18" name="Rectangle 17"/>
          <p:cNvSpPr/>
          <p:nvPr/>
        </p:nvSpPr>
        <p:spPr>
          <a:xfrm>
            <a:off x="6171943" y="1838906"/>
            <a:ext cx="1219210" cy="545361"/>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Versement</a:t>
            </a:r>
          </a:p>
        </p:txBody>
      </p:sp>
      <p:sp>
        <p:nvSpPr>
          <p:cNvPr id="20" name="ZoneTexte 19"/>
          <p:cNvSpPr txBox="1"/>
          <p:nvPr/>
        </p:nvSpPr>
        <p:spPr>
          <a:xfrm>
            <a:off x="8438516" y="1353210"/>
            <a:ext cx="926662" cy="523220"/>
          </a:xfrm>
          <a:prstGeom prst="rect">
            <a:avLst/>
          </a:prstGeom>
          <a:noFill/>
        </p:spPr>
        <p:txBody>
          <a:bodyPr wrap="square" rtlCol="0">
            <a:spAutoFit/>
          </a:bodyPr>
          <a:lstStyle/>
          <a:p>
            <a:r>
              <a:rPr lang="fr-FR" sz="1400" dirty="0">
                <a:solidFill>
                  <a:srgbClr val="ED7D31"/>
                </a:solidFill>
              </a:rPr>
              <a:t>Validation du BS</a:t>
            </a:r>
          </a:p>
        </p:txBody>
      </p:sp>
      <p:sp>
        <p:nvSpPr>
          <p:cNvPr id="21" name="Rectangle 20"/>
          <p:cNvSpPr/>
          <p:nvPr/>
        </p:nvSpPr>
        <p:spPr>
          <a:xfrm>
            <a:off x="7458456" y="1825040"/>
            <a:ext cx="1169873" cy="552986"/>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Contrat</a:t>
            </a:r>
          </a:p>
        </p:txBody>
      </p:sp>
      <p:sp>
        <p:nvSpPr>
          <p:cNvPr id="22" name="ZoneTexte 21"/>
          <p:cNvSpPr txBox="1"/>
          <p:nvPr/>
        </p:nvSpPr>
        <p:spPr>
          <a:xfrm>
            <a:off x="11661" y="1434029"/>
            <a:ext cx="855555" cy="307777"/>
          </a:xfrm>
          <a:prstGeom prst="rect">
            <a:avLst/>
          </a:prstGeom>
          <a:noFill/>
        </p:spPr>
        <p:txBody>
          <a:bodyPr wrap="none" rtlCol="0">
            <a:spAutoFit/>
          </a:bodyPr>
          <a:lstStyle/>
          <a:p>
            <a:r>
              <a:rPr lang="fr-FR" sz="1400" dirty="0">
                <a:solidFill>
                  <a:srgbClr val="ED7D31"/>
                </a:solidFill>
              </a:rPr>
              <a:t>Souscrire</a:t>
            </a:r>
          </a:p>
        </p:txBody>
      </p:sp>
      <p:sp>
        <p:nvSpPr>
          <p:cNvPr id="23" name="Ellipse 22"/>
          <p:cNvSpPr/>
          <p:nvPr/>
        </p:nvSpPr>
        <p:spPr>
          <a:xfrm>
            <a:off x="1787156" y="149933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1</a:t>
            </a:r>
          </a:p>
        </p:txBody>
      </p:sp>
      <p:sp>
        <p:nvSpPr>
          <p:cNvPr id="24" name="Ellipse 23"/>
          <p:cNvSpPr/>
          <p:nvPr/>
        </p:nvSpPr>
        <p:spPr>
          <a:xfrm>
            <a:off x="3555618" y="1505544"/>
            <a:ext cx="396864" cy="326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2</a:t>
            </a:r>
          </a:p>
        </p:txBody>
      </p:sp>
      <p:sp>
        <p:nvSpPr>
          <p:cNvPr id="25" name="Ellipse 24"/>
          <p:cNvSpPr/>
          <p:nvPr/>
        </p:nvSpPr>
        <p:spPr>
          <a:xfrm>
            <a:off x="5206867" y="1487407"/>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3</a:t>
            </a:r>
          </a:p>
        </p:txBody>
      </p:sp>
      <p:sp>
        <p:nvSpPr>
          <p:cNvPr id="26" name="Ellipse 25"/>
          <p:cNvSpPr/>
          <p:nvPr/>
        </p:nvSpPr>
        <p:spPr>
          <a:xfrm>
            <a:off x="6511191" y="147841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4</a:t>
            </a:r>
          </a:p>
        </p:txBody>
      </p:sp>
      <p:sp>
        <p:nvSpPr>
          <p:cNvPr id="27" name="Ellipse 26"/>
          <p:cNvSpPr/>
          <p:nvPr/>
        </p:nvSpPr>
        <p:spPr>
          <a:xfrm>
            <a:off x="7842349" y="1466499"/>
            <a:ext cx="396864" cy="33763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prstClr val="white"/>
                </a:solidFill>
              </a:rPr>
              <a:t>5</a:t>
            </a:r>
          </a:p>
        </p:txBody>
      </p:sp>
      <p:sp>
        <p:nvSpPr>
          <p:cNvPr id="30" name="Rectangle 29"/>
          <p:cNvSpPr/>
          <p:nvPr/>
        </p:nvSpPr>
        <p:spPr>
          <a:xfrm>
            <a:off x="6159331" y="5875864"/>
            <a:ext cx="1227817" cy="469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Synthèse/Projet</a:t>
            </a:r>
          </a:p>
        </p:txBody>
      </p:sp>
      <p:sp>
        <p:nvSpPr>
          <p:cNvPr id="32" name="Rectangle 31"/>
          <p:cNvSpPr/>
          <p:nvPr/>
        </p:nvSpPr>
        <p:spPr>
          <a:xfrm>
            <a:off x="6163235" y="5459480"/>
            <a:ext cx="1219525" cy="3785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5B9BD5"/>
                </a:solidFill>
              </a:rPr>
              <a:t>VLP ou RPP</a:t>
            </a:r>
          </a:p>
        </p:txBody>
      </p:sp>
      <p:sp>
        <p:nvSpPr>
          <p:cNvPr id="33" name="Rectangle 32"/>
          <p:cNvSpPr/>
          <p:nvPr/>
        </p:nvSpPr>
        <p:spPr>
          <a:xfrm>
            <a:off x="9290415" y="1855999"/>
            <a:ext cx="2368467" cy="509079"/>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Signature</a:t>
            </a:r>
          </a:p>
        </p:txBody>
      </p:sp>
      <p:sp>
        <p:nvSpPr>
          <p:cNvPr id="34" name="ZoneTexte 33"/>
          <p:cNvSpPr txBox="1"/>
          <p:nvPr/>
        </p:nvSpPr>
        <p:spPr>
          <a:xfrm>
            <a:off x="11717655" y="2206385"/>
            <a:ext cx="738664" cy="900246"/>
          </a:xfrm>
          <a:prstGeom prst="rect">
            <a:avLst/>
          </a:prstGeom>
          <a:noFill/>
        </p:spPr>
        <p:txBody>
          <a:bodyPr vert="vert270" wrap="square" rtlCol="0">
            <a:spAutoFit/>
          </a:bodyPr>
          <a:lstStyle/>
          <a:p>
            <a:r>
              <a:rPr lang="fr-FR" i="1" dirty="0">
                <a:solidFill>
                  <a:srgbClr val="0070C0"/>
                </a:solidFill>
              </a:rPr>
              <a:t>Client</a:t>
            </a:r>
          </a:p>
          <a:p>
            <a:endParaRPr lang="fr-FR" dirty="0">
              <a:solidFill>
                <a:prstClr val="black"/>
              </a:solidFill>
            </a:endParaRPr>
          </a:p>
        </p:txBody>
      </p:sp>
      <p:sp>
        <p:nvSpPr>
          <p:cNvPr id="35" name="Rectangle 34"/>
          <p:cNvSpPr/>
          <p:nvPr/>
        </p:nvSpPr>
        <p:spPr>
          <a:xfrm>
            <a:off x="9267792" y="3458670"/>
            <a:ext cx="1200066"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Mobile, pièces</a:t>
            </a:r>
          </a:p>
        </p:txBody>
      </p:sp>
      <p:graphicFrame>
        <p:nvGraphicFramePr>
          <p:cNvPr id="36" name="Tableau 35"/>
          <p:cNvGraphicFramePr>
            <a:graphicFrameLocks noGrp="1"/>
          </p:cNvGraphicFramePr>
          <p:nvPr>
            <p:extLst>
              <p:ext uri="{D42A27DB-BD31-4B8C-83A1-F6EECF244321}">
                <p14:modId xmlns:p14="http://schemas.microsoft.com/office/powerpoint/2010/main" val="1704988665"/>
              </p:ext>
            </p:extLst>
          </p:nvPr>
        </p:nvGraphicFramePr>
        <p:xfrm>
          <a:off x="9276832" y="2553743"/>
          <a:ext cx="2382052" cy="681912"/>
        </p:xfrm>
        <a:graphic>
          <a:graphicData uri="http://schemas.openxmlformats.org/drawingml/2006/table">
            <a:tbl>
              <a:tblPr firstRow="1" bandRow="1">
                <a:tableStyleId>{5C22544A-7EE6-4342-B048-85BDC9FD1C3A}</a:tableStyleId>
              </a:tblPr>
              <a:tblGrid>
                <a:gridCol w="1210776">
                  <a:extLst>
                    <a:ext uri="{9D8B030D-6E8A-4147-A177-3AD203B41FA5}">
                      <a16:colId xmlns="" xmlns:a16="http://schemas.microsoft.com/office/drawing/2014/main" val="20000"/>
                    </a:ext>
                  </a:extLst>
                </a:gridCol>
                <a:gridCol w="1171276">
                  <a:extLst>
                    <a:ext uri="{9D8B030D-6E8A-4147-A177-3AD203B41FA5}">
                      <a16:colId xmlns="" xmlns:a16="http://schemas.microsoft.com/office/drawing/2014/main" val="20001"/>
                    </a:ext>
                  </a:extLst>
                </a:gridCol>
              </a:tblGrid>
              <a:tr h="340956">
                <a:tc gridSpan="2">
                  <a:txBody>
                    <a:bodyPr/>
                    <a:lstStyle/>
                    <a:p>
                      <a:pPr algn="ctr"/>
                      <a:r>
                        <a:rPr lang="fr-FR" sz="1400" b="0" dirty="0">
                          <a:solidFill>
                            <a:schemeClr val="accent1"/>
                          </a:solidFill>
                        </a:rPr>
                        <a:t>Choix  signature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fr-FR"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0"/>
                  </a:ext>
                </a:extLst>
              </a:tr>
              <a:tr h="340956">
                <a:tc>
                  <a:txBody>
                    <a:bodyPr/>
                    <a:lstStyle/>
                    <a:p>
                      <a:pPr algn="ctr"/>
                      <a:r>
                        <a:rPr lang="fr-FR" sz="1400" dirty="0">
                          <a:solidFill>
                            <a:schemeClr val="accent1"/>
                          </a:solidFill>
                        </a:rPr>
                        <a:t>SE</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r>
                        <a:rPr lang="fr-FR" sz="1400" dirty="0">
                          <a:solidFill>
                            <a:schemeClr val="accent1"/>
                          </a:solidFill>
                        </a:rPr>
                        <a:t>Courrier</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7" name="Rectangle 36"/>
          <p:cNvSpPr/>
          <p:nvPr/>
        </p:nvSpPr>
        <p:spPr>
          <a:xfrm>
            <a:off x="10537179" y="3458671"/>
            <a:ext cx="1121704"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BS, Imprimer, envoyer</a:t>
            </a:r>
          </a:p>
        </p:txBody>
      </p:sp>
      <p:sp>
        <p:nvSpPr>
          <p:cNvPr id="38" name="Rectangle 37"/>
          <p:cNvSpPr/>
          <p:nvPr/>
        </p:nvSpPr>
        <p:spPr>
          <a:xfrm>
            <a:off x="9276832" y="4310621"/>
            <a:ext cx="1193165"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BS, SMS, signature avec code</a:t>
            </a:r>
          </a:p>
        </p:txBody>
      </p:sp>
      <p:sp>
        <p:nvSpPr>
          <p:cNvPr id="39" name="Rectangle 38"/>
          <p:cNvSpPr/>
          <p:nvPr/>
        </p:nvSpPr>
        <p:spPr>
          <a:xfrm>
            <a:off x="9275077" y="5157113"/>
            <a:ext cx="1194920" cy="66379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Confirmation de souscription</a:t>
            </a:r>
          </a:p>
        </p:txBody>
      </p:sp>
      <p:sp>
        <p:nvSpPr>
          <p:cNvPr id="40" name="Rectangle 39"/>
          <p:cNvSpPr/>
          <p:nvPr/>
        </p:nvSpPr>
        <p:spPr>
          <a:xfrm>
            <a:off x="10537180" y="4313892"/>
            <a:ext cx="1121704" cy="78677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Confirmation de souscription</a:t>
            </a:r>
          </a:p>
        </p:txBody>
      </p:sp>
      <p:sp>
        <p:nvSpPr>
          <p:cNvPr id="42" name="Accolade ouvrante 41"/>
          <p:cNvSpPr/>
          <p:nvPr/>
        </p:nvSpPr>
        <p:spPr>
          <a:xfrm rot="5400000">
            <a:off x="5182775" y="-2602577"/>
            <a:ext cx="135305" cy="7754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3" name="ZoneTexte 42"/>
          <p:cNvSpPr txBox="1"/>
          <p:nvPr/>
        </p:nvSpPr>
        <p:spPr>
          <a:xfrm>
            <a:off x="4175988" y="808761"/>
            <a:ext cx="2683145" cy="369332"/>
          </a:xfrm>
          <a:prstGeom prst="rect">
            <a:avLst/>
          </a:prstGeom>
          <a:noFill/>
        </p:spPr>
        <p:txBody>
          <a:bodyPr wrap="square" rtlCol="0">
            <a:spAutoFit/>
          </a:bodyPr>
          <a:lstStyle/>
          <a:p>
            <a:r>
              <a:rPr lang="fr-FR" dirty="0">
                <a:solidFill>
                  <a:prstClr val="black"/>
                </a:solidFill>
              </a:rPr>
              <a:t>Tunnel de souscription</a:t>
            </a:r>
          </a:p>
        </p:txBody>
      </p:sp>
      <p:sp>
        <p:nvSpPr>
          <p:cNvPr id="44" name="Accolade ouvrante 43"/>
          <p:cNvSpPr/>
          <p:nvPr/>
        </p:nvSpPr>
        <p:spPr>
          <a:xfrm rot="5400000">
            <a:off x="10304915" y="6155"/>
            <a:ext cx="176496" cy="25314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45" name="ZoneTexte 44"/>
          <p:cNvSpPr txBox="1"/>
          <p:nvPr/>
        </p:nvSpPr>
        <p:spPr>
          <a:xfrm>
            <a:off x="9290415" y="808761"/>
            <a:ext cx="2683145" cy="369332"/>
          </a:xfrm>
          <a:prstGeom prst="rect">
            <a:avLst/>
          </a:prstGeom>
          <a:noFill/>
        </p:spPr>
        <p:txBody>
          <a:bodyPr wrap="square" rtlCol="0">
            <a:spAutoFit/>
          </a:bodyPr>
          <a:lstStyle/>
          <a:p>
            <a:r>
              <a:rPr lang="fr-FR" dirty="0">
                <a:solidFill>
                  <a:prstClr val="black"/>
                </a:solidFill>
              </a:rPr>
              <a:t>Tunnel de signature</a:t>
            </a:r>
          </a:p>
        </p:txBody>
      </p:sp>
      <p:sp>
        <p:nvSpPr>
          <p:cNvPr id="46" name="ZoneTexte 45"/>
          <p:cNvSpPr txBox="1"/>
          <p:nvPr/>
        </p:nvSpPr>
        <p:spPr>
          <a:xfrm>
            <a:off x="11058877" y="1383306"/>
            <a:ext cx="1200007" cy="523220"/>
          </a:xfrm>
          <a:prstGeom prst="rect">
            <a:avLst/>
          </a:prstGeom>
          <a:noFill/>
        </p:spPr>
        <p:txBody>
          <a:bodyPr wrap="square" rtlCol="0">
            <a:spAutoFit/>
          </a:bodyPr>
          <a:lstStyle/>
          <a:p>
            <a:r>
              <a:rPr lang="fr-FR" sz="1400" dirty="0">
                <a:solidFill>
                  <a:srgbClr val="ED7D31"/>
                </a:solidFill>
              </a:rPr>
              <a:t>Validation de la signature</a:t>
            </a:r>
          </a:p>
        </p:txBody>
      </p:sp>
      <p:cxnSp>
        <p:nvCxnSpPr>
          <p:cNvPr id="47" name="Connecteur droit 46"/>
          <p:cNvCxnSpPr/>
          <p:nvPr/>
        </p:nvCxnSpPr>
        <p:spPr>
          <a:xfrm flipH="1">
            <a:off x="358212" y="1734541"/>
            <a:ext cx="19470" cy="4247655"/>
          </a:xfrm>
          <a:prstGeom prst="line">
            <a:avLst/>
          </a:prstGeom>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7484951" y="5862556"/>
            <a:ext cx="1127232" cy="523220"/>
          </a:xfrm>
          <a:prstGeom prst="rect">
            <a:avLst/>
          </a:prstGeom>
          <a:noFill/>
        </p:spPr>
        <p:txBody>
          <a:bodyPr wrap="none" rtlCol="0">
            <a:spAutoFit/>
          </a:bodyPr>
          <a:lstStyle/>
          <a:p>
            <a:pPr algn="ctr"/>
            <a:r>
              <a:rPr lang="fr-FR" sz="1400" dirty="0">
                <a:solidFill>
                  <a:schemeClr val="bg1">
                    <a:lumMod val="65000"/>
                  </a:schemeClr>
                </a:solidFill>
              </a:rPr>
              <a:t>Courriel</a:t>
            </a:r>
          </a:p>
          <a:p>
            <a:pPr algn="ctr"/>
            <a:r>
              <a:rPr lang="fr-FR" sz="1400" dirty="0">
                <a:solidFill>
                  <a:schemeClr val="bg1">
                    <a:lumMod val="65000"/>
                  </a:schemeClr>
                </a:solidFill>
              </a:rPr>
              <a:t>BS non signé</a:t>
            </a:r>
          </a:p>
        </p:txBody>
      </p:sp>
      <p:cxnSp>
        <p:nvCxnSpPr>
          <p:cNvPr id="49" name="Connecteur droit avec flèche 48"/>
          <p:cNvCxnSpPr>
            <a:endCxn id="35" idx="0"/>
          </p:cNvCxnSpPr>
          <p:nvPr/>
        </p:nvCxnSpPr>
        <p:spPr>
          <a:xfrm>
            <a:off x="9867825" y="3235655"/>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11078517" y="3235655"/>
            <a:ext cx="0" cy="2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9275073" y="5820904"/>
            <a:ext cx="1192786" cy="738664"/>
          </a:xfrm>
          <a:prstGeom prst="rect">
            <a:avLst/>
          </a:prstGeom>
          <a:noFill/>
        </p:spPr>
        <p:txBody>
          <a:bodyPr wrap="square" rtlCol="0">
            <a:spAutoFit/>
          </a:bodyPr>
          <a:lstStyle/>
          <a:p>
            <a:pPr algn="ctr"/>
            <a:r>
              <a:rPr lang="fr-FR" sz="1400" dirty="0">
                <a:solidFill>
                  <a:prstClr val="white">
                    <a:lumMod val="65000"/>
                  </a:prstClr>
                </a:solidFill>
              </a:rPr>
              <a:t>Courriel</a:t>
            </a:r>
          </a:p>
          <a:p>
            <a:pPr algn="ctr"/>
            <a:r>
              <a:rPr lang="fr-FR" sz="1400" dirty="0">
                <a:solidFill>
                  <a:prstClr val="white">
                    <a:lumMod val="65000"/>
                  </a:prstClr>
                </a:solidFill>
              </a:rPr>
              <a:t>Souscription signée </a:t>
            </a:r>
          </a:p>
        </p:txBody>
      </p:sp>
      <p:sp>
        <p:nvSpPr>
          <p:cNvPr id="52" name="ZoneTexte 51"/>
          <p:cNvSpPr txBox="1"/>
          <p:nvPr/>
        </p:nvSpPr>
        <p:spPr>
          <a:xfrm>
            <a:off x="10507256" y="5106747"/>
            <a:ext cx="1151624" cy="738664"/>
          </a:xfrm>
          <a:prstGeom prst="rect">
            <a:avLst/>
          </a:prstGeom>
          <a:noFill/>
        </p:spPr>
        <p:txBody>
          <a:bodyPr wrap="square" rtlCol="0">
            <a:spAutoFit/>
          </a:bodyPr>
          <a:lstStyle/>
          <a:p>
            <a:pPr algn="ctr"/>
            <a:r>
              <a:rPr lang="fr-FR" sz="1400" dirty="0">
                <a:solidFill>
                  <a:schemeClr val="accent5"/>
                </a:solidFill>
              </a:rPr>
              <a:t>Courriel</a:t>
            </a:r>
          </a:p>
          <a:p>
            <a:pPr algn="ctr"/>
            <a:r>
              <a:rPr lang="fr-FR" sz="1400" dirty="0">
                <a:solidFill>
                  <a:schemeClr val="accent5"/>
                </a:solidFill>
              </a:rPr>
              <a:t>Souscription signée </a:t>
            </a:r>
          </a:p>
        </p:txBody>
      </p:sp>
      <p:sp>
        <p:nvSpPr>
          <p:cNvPr id="53" name="Rectangle 52"/>
          <p:cNvSpPr/>
          <p:nvPr/>
        </p:nvSpPr>
        <p:spPr>
          <a:xfrm>
            <a:off x="7451405" y="4585440"/>
            <a:ext cx="1185831" cy="74711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Mode de règlement/RIB</a:t>
            </a:r>
          </a:p>
        </p:txBody>
      </p:sp>
      <p:sp>
        <p:nvSpPr>
          <p:cNvPr id="54" name="Rectangle 53"/>
          <p:cNvSpPr/>
          <p:nvPr/>
        </p:nvSpPr>
        <p:spPr>
          <a:xfrm>
            <a:off x="2834746" y="3158873"/>
            <a:ext cx="1883965" cy="119914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accent5"/>
                </a:solidFill>
              </a:rPr>
              <a:t>Résultat du KYC :</a:t>
            </a:r>
          </a:p>
          <a:p>
            <a:pPr marL="285750" indent="-285750">
              <a:buFont typeface="Arial" panose="020B0604020202020204" pitchFamily="34" charset="0"/>
              <a:buChar char="•"/>
            </a:pPr>
            <a:r>
              <a:rPr lang="fr-FR" sz="1400" dirty="0">
                <a:solidFill>
                  <a:schemeClr val="accent5"/>
                </a:solidFill>
              </a:rPr>
              <a:t>Projet</a:t>
            </a:r>
          </a:p>
          <a:p>
            <a:r>
              <a:rPr lang="fr-FR" sz="1400" dirty="0">
                <a:solidFill>
                  <a:schemeClr val="accent5"/>
                </a:solidFill>
              </a:rPr>
              <a:t>(objectif/horizon placement)</a:t>
            </a:r>
          </a:p>
          <a:p>
            <a:pPr marL="285750" indent="-285750">
              <a:buFont typeface="Arial" panose="020B0604020202020204" pitchFamily="34" charset="0"/>
              <a:buChar char="•"/>
            </a:pPr>
            <a:r>
              <a:rPr lang="fr-FR" sz="1400" dirty="0">
                <a:solidFill>
                  <a:schemeClr val="accent5"/>
                </a:solidFill>
              </a:rPr>
              <a:t>DPI (sécuritaire….)</a:t>
            </a:r>
          </a:p>
        </p:txBody>
      </p:sp>
      <p:sp>
        <p:nvSpPr>
          <p:cNvPr id="55" name="Rectangle 54"/>
          <p:cNvSpPr/>
          <p:nvPr/>
        </p:nvSpPr>
        <p:spPr>
          <a:xfrm>
            <a:off x="2841516" y="4416944"/>
            <a:ext cx="1883965" cy="172855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Réglementaire (recommandation en fonction des besoins)</a:t>
            </a:r>
          </a:p>
          <a:p>
            <a:pPr algn="ctr"/>
            <a:r>
              <a:rPr lang="fr-FR" sz="1400" dirty="0">
                <a:solidFill>
                  <a:schemeClr val="accent5"/>
                </a:solidFill>
              </a:rPr>
              <a:t>+</a:t>
            </a:r>
          </a:p>
          <a:p>
            <a:pPr algn="ctr"/>
            <a:r>
              <a:rPr lang="fr-FR" sz="1400" dirty="0">
                <a:solidFill>
                  <a:schemeClr val="accent5"/>
                </a:solidFill>
              </a:rPr>
              <a:t>Documentation contractuelle à valider</a:t>
            </a:r>
          </a:p>
          <a:p>
            <a:pPr algn="ctr"/>
            <a:r>
              <a:rPr lang="fr-FR" sz="1400" dirty="0">
                <a:solidFill>
                  <a:schemeClr val="accent5"/>
                </a:solidFill>
              </a:rPr>
              <a:t>(CGU, CG, MTO, </a:t>
            </a:r>
            <a:r>
              <a:rPr lang="fr-FR" sz="1400" dirty="0" err="1">
                <a:solidFill>
                  <a:schemeClr val="accent5"/>
                </a:solidFill>
              </a:rPr>
              <a:t>PréAlta</a:t>
            </a:r>
            <a:r>
              <a:rPr lang="fr-FR" sz="1400" dirty="0">
                <a:solidFill>
                  <a:schemeClr val="accent5"/>
                </a:solidFill>
              </a:rPr>
              <a:t>)</a:t>
            </a:r>
          </a:p>
        </p:txBody>
      </p:sp>
      <p:sp>
        <p:nvSpPr>
          <p:cNvPr id="56" name="Rectangle 55"/>
          <p:cNvSpPr/>
          <p:nvPr/>
        </p:nvSpPr>
        <p:spPr>
          <a:xfrm>
            <a:off x="2830085" y="1845466"/>
            <a:ext cx="1894747" cy="531254"/>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5B9BD5"/>
                </a:solidFill>
              </a:rPr>
              <a:t>Profil</a:t>
            </a:r>
          </a:p>
        </p:txBody>
      </p:sp>
      <p:sp>
        <p:nvSpPr>
          <p:cNvPr id="58" name="Rectangle 57"/>
          <p:cNvSpPr/>
          <p:nvPr/>
        </p:nvSpPr>
        <p:spPr>
          <a:xfrm>
            <a:off x="1331765" y="3214731"/>
            <a:ext cx="1435798" cy="49414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Identification</a:t>
            </a:r>
          </a:p>
        </p:txBody>
      </p:sp>
      <p:sp>
        <p:nvSpPr>
          <p:cNvPr id="63" name="Rectangle 62"/>
          <p:cNvSpPr/>
          <p:nvPr/>
        </p:nvSpPr>
        <p:spPr>
          <a:xfrm>
            <a:off x="7453655" y="2564231"/>
            <a:ext cx="1189825" cy="1527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a:solidFill>
                  <a:schemeClr val="accent5"/>
                </a:solidFill>
              </a:rPr>
              <a:t>Durée du contrat</a:t>
            </a:r>
          </a:p>
          <a:p>
            <a:pPr marL="85725" indent="-85725">
              <a:buFont typeface="Arial" panose="020B0604020202020204" pitchFamily="34" charset="0"/>
              <a:buChar char="•"/>
            </a:pPr>
            <a:r>
              <a:rPr lang="fr-FR" sz="1400" dirty="0">
                <a:solidFill>
                  <a:schemeClr val="accent5"/>
                </a:solidFill>
              </a:rPr>
              <a:t>Options de gestion</a:t>
            </a:r>
          </a:p>
          <a:p>
            <a:pPr marL="85725" indent="-85725">
              <a:buFont typeface="Arial" panose="020B0604020202020204" pitchFamily="34" charset="0"/>
              <a:buChar char="•"/>
            </a:pPr>
            <a:r>
              <a:rPr lang="fr-FR" sz="1400" dirty="0">
                <a:solidFill>
                  <a:schemeClr val="accent5"/>
                </a:solidFill>
              </a:rPr>
              <a:t>Options de protection</a:t>
            </a:r>
          </a:p>
        </p:txBody>
      </p:sp>
      <p:sp>
        <p:nvSpPr>
          <p:cNvPr id="64" name="Rectangle 63"/>
          <p:cNvSpPr/>
          <p:nvPr/>
        </p:nvSpPr>
        <p:spPr>
          <a:xfrm>
            <a:off x="6156168" y="3240811"/>
            <a:ext cx="1230980" cy="2177848"/>
          </a:xfrm>
          <a:prstGeom prst="rect">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indent="-85725">
              <a:buFont typeface="Arial" panose="020B0604020202020204" pitchFamily="34" charset="0"/>
              <a:buChar char="•"/>
            </a:pPr>
            <a:r>
              <a:rPr lang="fr-FR" sz="1400" dirty="0">
                <a:solidFill>
                  <a:schemeClr val="accent5"/>
                </a:solidFill>
              </a:rPr>
              <a:t>Répartition (préconisation/pack/catalogue des supports)</a:t>
            </a:r>
          </a:p>
          <a:p>
            <a:pPr marL="85725" indent="-85725">
              <a:buFont typeface="Arial" panose="020B0604020202020204" pitchFamily="34" charset="0"/>
              <a:buChar char="•"/>
            </a:pPr>
            <a:r>
              <a:rPr lang="fr-FR" sz="1400" dirty="0">
                <a:solidFill>
                  <a:schemeClr val="accent5"/>
                </a:solidFill>
              </a:rPr>
              <a:t>Sélection/€/%/DICI</a:t>
            </a:r>
          </a:p>
          <a:p>
            <a:pPr marL="85725" indent="-85725">
              <a:buFont typeface="Arial" panose="020B0604020202020204" pitchFamily="34" charset="0"/>
              <a:buChar char="•"/>
            </a:pPr>
            <a:r>
              <a:rPr lang="fr-FR" sz="1400" dirty="0">
                <a:solidFill>
                  <a:schemeClr val="accent5"/>
                </a:solidFill>
              </a:rPr>
              <a:t>Version détaillée</a:t>
            </a:r>
          </a:p>
          <a:p>
            <a:pPr marL="85725" indent="-85725">
              <a:buFont typeface="Arial" panose="020B0604020202020204" pitchFamily="34" charset="0"/>
              <a:buChar char="•"/>
            </a:pPr>
            <a:r>
              <a:rPr lang="fr-FR" sz="1400" dirty="0">
                <a:solidFill>
                  <a:schemeClr val="accent5"/>
                </a:solidFill>
              </a:rPr>
              <a:t>Panier/</a:t>
            </a:r>
            <a:r>
              <a:rPr lang="fr-FR" sz="1400" dirty="0" err="1">
                <a:solidFill>
                  <a:schemeClr val="accent5"/>
                </a:solidFill>
              </a:rPr>
              <a:t>récap</a:t>
            </a:r>
            <a:endParaRPr lang="fr-FR" sz="1400" dirty="0">
              <a:solidFill>
                <a:schemeClr val="accent5"/>
              </a:solidFill>
            </a:endParaRPr>
          </a:p>
        </p:txBody>
      </p:sp>
      <p:sp>
        <p:nvSpPr>
          <p:cNvPr id="65" name="Rectangle 64"/>
          <p:cNvSpPr/>
          <p:nvPr/>
        </p:nvSpPr>
        <p:spPr>
          <a:xfrm>
            <a:off x="1331766" y="2539582"/>
            <a:ext cx="1428328" cy="607546"/>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Profilage</a:t>
            </a:r>
          </a:p>
        </p:txBody>
      </p:sp>
      <p:sp>
        <p:nvSpPr>
          <p:cNvPr id="66" name="Rectangle 65"/>
          <p:cNvSpPr/>
          <p:nvPr/>
        </p:nvSpPr>
        <p:spPr>
          <a:xfrm>
            <a:off x="4789738" y="2557270"/>
            <a:ext cx="1323432" cy="35882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accent5"/>
              </a:solidFill>
            </a:endParaRPr>
          </a:p>
          <a:p>
            <a:r>
              <a:rPr lang="fr-FR" sz="1400" dirty="0">
                <a:solidFill>
                  <a:schemeClr val="accent5"/>
                </a:solidFill>
              </a:rPr>
              <a:t>Choix d’un projet :</a:t>
            </a:r>
          </a:p>
          <a:p>
            <a:endParaRPr lang="fr-FR" sz="1400" dirty="0">
              <a:solidFill>
                <a:schemeClr val="accent5"/>
              </a:solidFill>
            </a:endParaRPr>
          </a:p>
          <a:p>
            <a:pPr marL="85725" indent="-85725">
              <a:buFont typeface="Arial" panose="020B0604020202020204" pitchFamily="34" charset="0"/>
              <a:buChar char="•"/>
            </a:pPr>
            <a:r>
              <a:rPr lang="fr-FR" sz="1400" dirty="0">
                <a:solidFill>
                  <a:schemeClr val="accent5"/>
                </a:solidFill>
              </a:rPr>
              <a:t>Liste des projets (Gestion assistée et suivi) + caractéristiques</a:t>
            </a:r>
          </a:p>
          <a:p>
            <a:pPr marL="85725" indent="-85725">
              <a:buFont typeface="Arial" panose="020B0604020202020204" pitchFamily="34" charset="0"/>
              <a:buChar char="•"/>
            </a:pPr>
            <a:r>
              <a:rPr lang="fr-FR" sz="1400" dirty="0">
                <a:solidFill>
                  <a:schemeClr val="accent5"/>
                </a:solidFill>
              </a:rPr>
              <a:t>Projet libre = poursuivre sans projet (choix du mode de gestion)</a:t>
            </a:r>
          </a:p>
          <a:p>
            <a:endParaRPr lang="fr-FR" sz="1400" dirty="0">
              <a:solidFill>
                <a:schemeClr val="accent5"/>
              </a:solidFill>
            </a:endParaRPr>
          </a:p>
        </p:txBody>
      </p:sp>
      <p:sp>
        <p:nvSpPr>
          <p:cNvPr id="68" name="Rectangle 67"/>
          <p:cNvSpPr/>
          <p:nvPr/>
        </p:nvSpPr>
        <p:spPr>
          <a:xfrm>
            <a:off x="7447664" y="4124245"/>
            <a:ext cx="1189572" cy="42484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CB</a:t>
            </a:r>
          </a:p>
        </p:txBody>
      </p:sp>
      <p:sp>
        <p:nvSpPr>
          <p:cNvPr id="69" name="Rectangle 68"/>
          <p:cNvSpPr/>
          <p:nvPr/>
        </p:nvSpPr>
        <p:spPr>
          <a:xfrm>
            <a:off x="7447664" y="5375877"/>
            <a:ext cx="1189572" cy="46094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Synthèse souscription</a:t>
            </a:r>
          </a:p>
        </p:txBody>
      </p:sp>
      <p:sp>
        <p:nvSpPr>
          <p:cNvPr id="71" name="Rectangle 70"/>
          <p:cNvSpPr/>
          <p:nvPr/>
        </p:nvSpPr>
        <p:spPr>
          <a:xfrm>
            <a:off x="6167639" y="6383843"/>
            <a:ext cx="1227817" cy="4165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5"/>
                </a:solidFill>
              </a:rPr>
              <a:t>Contrôle risque</a:t>
            </a:r>
          </a:p>
        </p:txBody>
      </p:sp>
    </p:spTree>
    <p:extLst>
      <p:ext uri="{BB962C8B-B14F-4D97-AF65-F5344CB8AC3E}">
        <p14:creationId xmlns:p14="http://schemas.microsoft.com/office/powerpoint/2010/main" val="3850745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0337"/>
            <a:ext cx="10515600" cy="1325563"/>
          </a:xfrm>
        </p:spPr>
        <p:txBody>
          <a:bodyPr/>
          <a:lstStyle/>
          <a:p>
            <a:r>
              <a:rPr lang="fr-FR" dirty="0"/>
              <a:t>Tunnel – pop-up réglementaire</a:t>
            </a:r>
          </a:p>
        </p:txBody>
      </p:sp>
      <p:sp>
        <p:nvSpPr>
          <p:cNvPr id="3" name="Espace réservé du contenu 2"/>
          <p:cNvSpPr>
            <a:spLocks noGrp="1"/>
          </p:cNvSpPr>
          <p:nvPr>
            <p:ph idx="1"/>
          </p:nvPr>
        </p:nvSpPr>
        <p:spPr>
          <a:xfrm>
            <a:off x="838200" y="826559"/>
            <a:ext cx="10515600" cy="485774"/>
          </a:xfrm>
        </p:spPr>
        <p:txBody>
          <a:bodyPr>
            <a:normAutofit/>
          </a:bodyPr>
          <a:lstStyle/>
          <a:p>
            <a:pPr marL="0" indent="0">
              <a:buNone/>
            </a:pPr>
            <a:r>
              <a:rPr lang="fr-FR" sz="1200" dirty="0"/>
              <a:t>Liste des éléments présents dans cette dernière :</a:t>
            </a:r>
          </a:p>
          <a:p>
            <a:pPr marL="171450" indent="-171450"/>
            <a:endParaRPr lang="fr-FR" sz="1200" dirty="0"/>
          </a:p>
          <a:p>
            <a:pPr marL="0" indent="0">
              <a:buNone/>
            </a:pPr>
            <a:endParaRPr lang="fr-FR" sz="1200" dirty="0"/>
          </a:p>
        </p:txBody>
      </p:sp>
      <p:graphicFrame>
        <p:nvGraphicFramePr>
          <p:cNvPr id="4" name="Tableau 3"/>
          <p:cNvGraphicFramePr>
            <a:graphicFrameLocks noGrp="1"/>
          </p:cNvGraphicFramePr>
          <p:nvPr>
            <p:extLst/>
          </p:nvPr>
        </p:nvGraphicFramePr>
        <p:xfrm>
          <a:off x="838198" y="1312333"/>
          <a:ext cx="11116734" cy="3322320"/>
        </p:xfrm>
        <a:graphic>
          <a:graphicData uri="http://schemas.openxmlformats.org/drawingml/2006/table">
            <a:tbl>
              <a:tblPr firstRow="1" bandRow="1">
                <a:tableStyleId>{5C22544A-7EE6-4342-B048-85BDC9FD1C3A}</a:tableStyleId>
              </a:tblPr>
              <a:tblGrid>
                <a:gridCol w="846669">
                  <a:extLst>
                    <a:ext uri="{9D8B030D-6E8A-4147-A177-3AD203B41FA5}">
                      <a16:colId xmlns="" xmlns:a16="http://schemas.microsoft.com/office/drawing/2014/main" val="20000"/>
                    </a:ext>
                  </a:extLst>
                </a:gridCol>
                <a:gridCol w="10270065">
                  <a:extLst>
                    <a:ext uri="{9D8B030D-6E8A-4147-A177-3AD203B41FA5}">
                      <a16:colId xmlns="" xmlns:a16="http://schemas.microsoft.com/office/drawing/2014/main" val="20001"/>
                    </a:ext>
                  </a:extLst>
                </a:gridCol>
              </a:tblGrid>
              <a:tr h="347134">
                <a:tc>
                  <a:txBody>
                    <a:bodyPr/>
                    <a:lstStyle/>
                    <a:p>
                      <a:pPr marL="0" indent="0">
                        <a:buFont typeface="Wingdings" panose="05000000000000000000" pitchFamily="2" charset="2"/>
                        <a:buNone/>
                      </a:pPr>
                      <a:r>
                        <a:rPr lang="fr-FR" sz="1600" b="1"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Wingdings" panose="05000000000000000000" pitchFamily="2" charset="2"/>
                        <a:buNone/>
                      </a:pPr>
                      <a:r>
                        <a:rPr lang="fr-FR" sz="1200" b="1" dirty="0">
                          <a:solidFill>
                            <a:schemeClr val="tx1"/>
                          </a:solidFill>
                        </a:rPr>
                        <a:t>Vous souhaitez souscrire le contrat d'assurance vie Digital Vie géré par </a:t>
                      </a:r>
                      <a:r>
                        <a:rPr lang="fr-FR" sz="1200" b="1" dirty="0" err="1">
                          <a:solidFill>
                            <a:schemeClr val="tx1"/>
                          </a:solidFill>
                        </a:rPr>
                        <a:t>Suravenir</a:t>
                      </a:r>
                      <a:r>
                        <a:rPr lang="fr-FR" sz="1200" b="1" dirty="0">
                          <a:solidFill>
                            <a:schemeClr val="tx1"/>
                          </a:solidFill>
                        </a:rPr>
                        <a:t> et nous vous en remercions.</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Vous allez procéder aux 5 étapes de la souscription en ligne que vous validerez</a:t>
                      </a:r>
                      <a:r>
                        <a:rPr lang="fr-FR" sz="1200" b="0" baseline="0" dirty="0">
                          <a:solidFill>
                            <a:schemeClr val="tx1"/>
                          </a:solidFill>
                        </a:rPr>
                        <a:t> </a:t>
                      </a:r>
                      <a:r>
                        <a:rPr lang="fr-FR" sz="1200" b="0" dirty="0">
                          <a:solidFill>
                            <a:schemeClr val="tx1"/>
                          </a:solidFill>
                        </a:rPr>
                        <a:t>par une signature électronique, un moyen simple, rapide et sécurisé.</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Pour profiter de ce service vous devez disposer : </a:t>
                      </a:r>
                    </a:p>
                    <a:p>
                      <a:pPr marL="0" indent="0">
                        <a:buFont typeface="Wingdings" panose="05000000000000000000" pitchFamily="2" charset="2"/>
                        <a:buNone/>
                      </a:pPr>
                      <a:endParaRPr lang="fr-FR" sz="1200" b="0" dirty="0">
                        <a:solidFill>
                          <a:schemeClr val="tx1"/>
                        </a:solidFill>
                      </a:endParaRPr>
                    </a:p>
                    <a:p>
                      <a:pPr marL="171450" indent="-171450">
                        <a:buFont typeface="Arial" panose="020B0604020202020204" pitchFamily="34" charset="0"/>
                        <a:buChar char="•"/>
                      </a:pPr>
                      <a:r>
                        <a:rPr lang="fr-FR" sz="1200" b="0" dirty="0">
                          <a:solidFill>
                            <a:schemeClr val="tx1"/>
                          </a:solidFill>
                        </a:rPr>
                        <a:t>D’un téléphone mobile personnel</a:t>
                      </a:r>
                    </a:p>
                    <a:p>
                      <a:pPr marL="0" indent="0">
                        <a:buFont typeface="Wingdings" panose="05000000000000000000" pitchFamily="2" charset="2"/>
                        <a:buNone/>
                      </a:pPr>
                      <a:r>
                        <a:rPr lang="fr-FR" sz="1000" b="0" i="1" dirty="0">
                          <a:solidFill>
                            <a:schemeClr val="tx1"/>
                          </a:solidFill>
                        </a:rPr>
                        <a:t>Vous recevrez un code de confirmation par SMS de la société CDC FAST, filiale de la Caisse des Dépôts et Consignations afin de valider et sécuriser votre signature.</a:t>
                      </a:r>
                    </a:p>
                    <a:p>
                      <a:pPr marL="171450" indent="-171450">
                        <a:buFont typeface="Arial" panose="020B0604020202020204" pitchFamily="34" charset="0"/>
                        <a:buChar char="•"/>
                      </a:pPr>
                      <a:r>
                        <a:rPr lang="fr-FR" sz="1200" b="0" dirty="0">
                          <a:solidFill>
                            <a:schemeClr val="tx1"/>
                          </a:solidFill>
                        </a:rPr>
                        <a:t>Des pièces suivantes numérisées :</a:t>
                      </a:r>
                      <a:r>
                        <a:rPr lang="fr-FR" sz="1200" b="0" baseline="0" dirty="0">
                          <a:solidFill>
                            <a:schemeClr val="tx1"/>
                          </a:solidFill>
                        </a:rPr>
                        <a:t> ? (</a:t>
                      </a:r>
                      <a:r>
                        <a:rPr lang="fr-FR" sz="1000" b="0" i="1" dirty="0">
                          <a:solidFill>
                            <a:schemeClr val="tx1"/>
                          </a:solidFill>
                        </a:rPr>
                        <a:t>Taille maximum d’1 mégaoctet par fichier.)</a:t>
                      </a:r>
                    </a:p>
                    <a:p>
                      <a:pPr marL="627063" indent="-171450">
                        <a:buFont typeface="Wingdings" panose="05000000000000000000" pitchFamily="2" charset="2"/>
                        <a:buChar char="Ø"/>
                      </a:pPr>
                      <a:r>
                        <a:rPr lang="fr-FR" sz="1200" b="0" dirty="0">
                          <a:solidFill>
                            <a:schemeClr val="tx1"/>
                          </a:solidFill>
                        </a:rPr>
                        <a:t>Un justificatif d'identité en cours de validité (carte nationale d’identité recto/verso ou passeport)</a:t>
                      </a:r>
                    </a:p>
                    <a:p>
                      <a:pPr marL="627063" indent="-171450">
                        <a:buFont typeface="Wingdings" panose="05000000000000000000" pitchFamily="2" charset="2"/>
                        <a:buChar char="Ø"/>
                      </a:pPr>
                      <a:r>
                        <a:rPr lang="fr-FR" sz="1200" b="0" dirty="0">
                          <a:solidFill>
                            <a:schemeClr val="tx1"/>
                          </a:solidFill>
                        </a:rPr>
                        <a:t>Un justificatif de domicile (</a:t>
                      </a:r>
                      <a:r>
                        <a:rPr lang="fr-FR" sz="1200" b="0" u="sng" dirty="0">
                          <a:solidFill>
                            <a:schemeClr val="tx1"/>
                          </a:solidFill>
                        </a:rPr>
                        <a:t>liste des justificatifs acceptés)</a:t>
                      </a:r>
                      <a:r>
                        <a:rPr lang="fr-FR" sz="1200" b="0" u="sng" baseline="0" dirty="0">
                          <a:solidFill>
                            <a:schemeClr val="tx1"/>
                          </a:solidFill>
                        </a:rPr>
                        <a:t> </a:t>
                      </a:r>
                      <a:r>
                        <a:rPr lang="fr-FR" sz="1200" b="0" dirty="0">
                          <a:solidFill>
                            <a:schemeClr val="tx1"/>
                          </a:solidFill>
                        </a:rPr>
                        <a:t>.</a:t>
                      </a:r>
                    </a:p>
                    <a:p>
                      <a:pPr marL="455613" indent="0">
                        <a:buFont typeface="Wingdings" panose="05000000000000000000" pitchFamily="2" charset="2"/>
                        <a:buNone/>
                      </a:pPr>
                      <a:r>
                        <a:rPr lang="fr-FR" sz="1200" b="0" dirty="0">
                          <a:solidFill>
                            <a:schemeClr val="accent1"/>
                          </a:solidFill>
                        </a:rPr>
                        <a:t>(Facture datant de moins de 3 mois ou échéancier de l’année en cours (de moins de 12 mois) de contrat d’eau, de gaz, d’électricité, de téléphonie fixe ou de câble/internet ou avis d’imposition sur le revenu ou taxe d’habitation ou échéancier de l’année en cours (de moins de 12 mois) ou attestation d’assurance habitation de la résidence principale de moins de 12 mois ou quittance de loyer de moins de 3 mois ou attestation de contrat EDF de moins de 3 mois)</a:t>
                      </a:r>
                    </a:p>
                    <a:p>
                      <a:pPr marL="627063" indent="-171450">
                        <a:buFont typeface="Wingdings" panose="05000000000000000000" pitchFamily="2" charset="2"/>
                        <a:buChar char="Ø"/>
                      </a:pPr>
                      <a:r>
                        <a:rPr lang="fr-FR" sz="1200" b="0" dirty="0">
                          <a:solidFill>
                            <a:schemeClr val="tx1"/>
                          </a:solidFill>
                        </a:rPr>
                        <a:t>Une facture de téléphone mobile à votre nom de moins de moins de 3 mois avec numéro visible.</a:t>
                      </a:r>
                    </a:p>
                    <a:p>
                      <a:pPr marL="0" indent="0">
                        <a:buFont typeface="Wingdings" panose="05000000000000000000" pitchFamily="2" charset="2"/>
                        <a:buNone/>
                      </a:pPr>
                      <a:r>
                        <a:rPr lang="fr-FR" sz="1000" b="0" i="1" dirty="0">
                          <a:solidFill>
                            <a:schemeClr val="tx1"/>
                          </a:solidFill>
                        </a:rPr>
                        <a:t>Si la facture n’est pas à votre nom, munissez vous d’une attestation sur l’honneur de détention permanente et unique du numéro de téléphone mobile (sur courrier libre).</a:t>
                      </a:r>
                    </a:p>
                    <a:p>
                      <a:pPr marL="0" indent="0">
                        <a:buFont typeface="Wingdings" panose="05000000000000000000" pitchFamily="2" charset="2"/>
                        <a:buNone/>
                      </a:pPr>
                      <a:endParaRPr lang="fr-FR" sz="1200" b="0" dirty="0">
                        <a:solidFill>
                          <a:schemeClr val="tx1"/>
                        </a:solidFill>
                      </a:endParaRPr>
                    </a:p>
                    <a:p>
                      <a:pPr marL="0" indent="0">
                        <a:buFont typeface="Wingdings" panose="05000000000000000000" pitchFamily="2" charset="2"/>
                        <a:buNone/>
                      </a:pPr>
                      <a:r>
                        <a:rPr lang="fr-FR" sz="1200" b="0" dirty="0">
                          <a:solidFill>
                            <a:schemeClr val="tx1"/>
                          </a:solidFill>
                        </a:rPr>
                        <a:t>Vous serez guidé étape par étape jusqu’à la validation de votre demande de souscription e-signée.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63751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826559"/>
            <a:ext cx="10515600" cy="485774"/>
          </a:xfrm>
        </p:spPr>
        <p:txBody>
          <a:bodyPr>
            <a:normAutofit/>
          </a:bodyPr>
          <a:lstStyle/>
          <a:p>
            <a:pPr marL="171450" indent="-171450"/>
            <a:endParaRPr lang="fr-FR" sz="1200" dirty="0"/>
          </a:p>
          <a:p>
            <a:pPr marL="0" indent="0">
              <a:buNone/>
            </a:pPr>
            <a:endParaRPr lang="fr-FR" sz="1200" dirty="0"/>
          </a:p>
        </p:txBody>
      </p:sp>
      <p:graphicFrame>
        <p:nvGraphicFramePr>
          <p:cNvPr id="4" name="Tableau 3"/>
          <p:cNvGraphicFramePr>
            <a:graphicFrameLocks noGrp="1"/>
          </p:cNvGraphicFramePr>
          <p:nvPr>
            <p:extLst/>
          </p:nvPr>
        </p:nvGraphicFramePr>
        <p:xfrm>
          <a:off x="838198" y="1312333"/>
          <a:ext cx="11116734" cy="4480560"/>
        </p:xfrm>
        <a:graphic>
          <a:graphicData uri="http://schemas.openxmlformats.org/drawingml/2006/table">
            <a:tbl>
              <a:tblPr firstRow="1" bandRow="1">
                <a:tableStyleId>{5C22544A-7EE6-4342-B048-85BDC9FD1C3A}</a:tableStyleId>
              </a:tblPr>
              <a:tblGrid>
                <a:gridCol w="2006602">
                  <a:extLst>
                    <a:ext uri="{9D8B030D-6E8A-4147-A177-3AD203B41FA5}">
                      <a16:colId xmlns="" xmlns:a16="http://schemas.microsoft.com/office/drawing/2014/main" val="20000"/>
                    </a:ext>
                  </a:extLst>
                </a:gridCol>
                <a:gridCol w="9110132">
                  <a:extLst>
                    <a:ext uri="{9D8B030D-6E8A-4147-A177-3AD203B41FA5}">
                      <a16:colId xmlns="" xmlns:a16="http://schemas.microsoft.com/office/drawing/2014/main" val="20001"/>
                    </a:ext>
                  </a:extLst>
                </a:gridCol>
              </a:tblGrid>
              <a:tr h="861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1"/>
                          </a:solidFill>
                        </a:rPr>
                        <a:t>2. Le cadre</a:t>
                      </a:r>
                      <a:r>
                        <a:rPr lang="fr-FR" sz="1600" b="1" baseline="0" dirty="0">
                          <a:solidFill>
                            <a:schemeClr val="tx1"/>
                          </a:solidFill>
                        </a:rPr>
                        <a:t> réglementaire</a:t>
                      </a:r>
                      <a:r>
                        <a:rPr lang="fr-FR" sz="1600" b="1" dirty="0">
                          <a:solidFill>
                            <a:schemeClr val="tx1"/>
                          </a:solidFill>
                        </a:rPr>
                        <a:t> du contrat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Digital Vie est un contrat individuel d’assurance sur la vie, de type </a:t>
                      </a:r>
                      <a:r>
                        <a:rPr lang="fr-FR" sz="1200" b="0" dirty="0" err="1">
                          <a:solidFill>
                            <a:schemeClr val="tx1"/>
                          </a:solidFill>
                        </a:rPr>
                        <a:t>multisupport</a:t>
                      </a:r>
                      <a:r>
                        <a:rPr lang="fr-FR" sz="1200" b="0" dirty="0">
                          <a:solidFill>
                            <a:schemeClr val="tx1"/>
                          </a:solidFill>
                        </a:rPr>
                        <a:t>,</a:t>
                      </a:r>
                      <a:r>
                        <a:rPr lang="fr-FR" sz="1200" b="0" baseline="0" dirty="0">
                          <a:solidFill>
                            <a:schemeClr val="tx1"/>
                          </a:solidFill>
                        </a:rPr>
                        <a:t> </a:t>
                      </a:r>
                      <a:r>
                        <a:rPr lang="fr-FR" sz="1200" b="0" dirty="0">
                          <a:solidFill>
                            <a:schemeClr val="tx1"/>
                          </a:solidFill>
                        </a:rPr>
                        <a:t>libellé en Unités de Compte et en Euros. Ce contrat est régi par le Code des assurances</a:t>
                      </a:r>
                      <a:r>
                        <a:rPr lang="fr-FR" sz="1200" b="0" baseline="0" dirty="0">
                          <a:solidFill>
                            <a:schemeClr val="tx1"/>
                          </a:solidFill>
                        </a:rPr>
                        <a:t> </a:t>
                      </a:r>
                      <a:r>
                        <a:rPr lang="fr-FR" sz="1200" b="0" dirty="0">
                          <a:solidFill>
                            <a:schemeClr val="tx1"/>
                          </a:solidFill>
                        </a:rPr>
                        <a:t>et relève des branches 20 (vie-décès) et 22 (assurances liées à des fonds d'investissement) définie</a:t>
                      </a:r>
                      <a:r>
                        <a:rPr lang="fr-FR" sz="1200" b="0" baseline="0" dirty="0">
                          <a:solidFill>
                            <a:schemeClr val="tx1"/>
                          </a:solidFill>
                        </a:rPr>
                        <a:t> à </a:t>
                      </a:r>
                      <a:r>
                        <a:rPr lang="fr-FR" sz="1200" b="0" dirty="0">
                          <a:solidFill>
                            <a:schemeClr val="tx1"/>
                          </a:solidFill>
                        </a:rPr>
                        <a:t>l’article R 321-1 du même Code. </a:t>
                      </a:r>
                    </a:p>
                    <a:p>
                      <a:endParaRPr lang="fr-FR" sz="1200" b="0" dirty="0">
                        <a:solidFill>
                          <a:schemeClr val="tx1"/>
                        </a:solidFill>
                      </a:endParaRPr>
                    </a:p>
                    <a:p>
                      <a:r>
                        <a:rPr lang="fr-FR" sz="1200" b="0" u="sng" dirty="0">
                          <a:solidFill>
                            <a:schemeClr val="tx1"/>
                          </a:solidFill>
                        </a:rPr>
                        <a:t>Caractéristiques du contrat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accent1"/>
                          </a:solidFill>
                          <a:effectLst/>
                          <a:latin typeface="+mn-lt"/>
                          <a:ea typeface="+mn-ea"/>
                          <a:cs typeface="+mn-cs"/>
                        </a:rPr>
                        <a:t>Ce contrat alimenté par un versement initial, des versements libres ou programmés complémentaires permet, entre autres, de se constituer une épargne ou de valoriser un capital existant à partir des différents supports d’investissement proposés. Le financement d’un projet, la préparation de la retraite ou encore la transmission d’un patrimoine sont autant d’autres préoccupations auxquelles ce contrat saura répondre.</a:t>
                      </a:r>
                    </a:p>
                    <a:p>
                      <a:r>
                        <a:rPr lang="fr-FR" sz="1200" b="0" kern="1200" dirty="0">
                          <a:solidFill>
                            <a:schemeClr val="accent1"/>
                          </a:solidFill>
                          <a:effectLst/>
                          <a:latin typeface="+mn-lt"/>
                          <a:ea typeface="+mn-ea"/>
                          <a:cs typeface="+mn-cs"/>
                        </a:rPr>
                        <a:t>Il</a:t>
                      </a:r>
                      <a:r>
                        <a:rPr lang="fr-FR" sz="1200" b="0" kern="1200" baseline="0" dirty="0">
                          <a:solidFill>
                            <a:schemeClr val="accent1"/>
                          </a:solidFill>
                          <a:effectLst/>
                          <a:latin typeface="+mn-lt"/>
                          <a:ea typeface="+mn-ea"/>
                          <a:cs typeface="+mn-cs"/>
                        </a:rPr>
                        <a:t> </a:t>
                      </a:r>
                      <a:r>
                        <a:rPr lang="fr-FR" sz="1200" b="0" kern="1200" dirty="0">
                          <a:solidFill>
                            <a:schemeClr val="accent1"/>
                          </a:solidFill>
                          <a:effectLst/>
                          <a:latin typeface="+mn-lt"/>
                          <a:ea typeface="+mn-ea"/>
                          <a:cs typeface="+mn-cs"/>
                        </a:rPr>
                        <a:t>prévoit en cas de vie de l’assuré la possibilité de disposer à tout moment d’un</a:t>
                      </a:r>
                      <a:r>
                        <a:rPr lang="fr-FR" sz="1200" b="0" kern="1200" baseline="0" dirty="0">
                          <a:solidFill>
                            <a:schemeClr val="accent1"/>
                          </a:solidFill>
                          <a:effectLst/>
                          <a:latin typeface="+mn-lt"/>
                          <a:ea typeface="+mn-ea"/>
                          <a:cs typeface="+mn-cs"/>
                        </a:rPr>
                        <a:t> capital par rachat partiel ou total ou </a:t>
                      </a:r>
                      <a:r>
                        <a:rPr lang="fr-FR" sz="1200" b="0" kern="1200" dirty="0">
                          <a:solidFill>
                            <a:schemeClr val="accent1"/>
                          </a:solidFill>
                          <a:effectLst/>
                          <a:latin typeface="+mn-lt"/>
                          <a:ea typeface="+mn-ea"/>
                          <a:cs typeface="+mn-cs"/>
                        </a:rPr>
                        <a:t>d’obtenir une rente viagère afin de se constituer une source de revenus complémentaires. I</a:t>
                      </a:r>
                      <a:r>
                        <a:rPr lang="fr-FR" sz="1200" b="0" kern="1200" baseline="0" dirty="0">
                          <a:solidFill>
                            <a:schemeClr val="accent1"/>
                          </a:solidFill>
                          <a:effectLst/>
                          <a:latin typeface="+mn-lt"/>
                          <a:ea typeface="+mn-ea"/>
                          <a:cs typeface="+mn-cs"/>
                        </a:rPr>
                        <a:t>l permet aussi de solliciter une avance auprès de la compagnie d’assurance sous conditions. Il prévoit également en cas de décès de l’assuré le paiement de la valeur atteinte de l'épargne à cette date, au(x) bénéficiaire(s) désigné(s) à cet effet, sous la forme d'un capital ou d'une rente. </a:t>
                      </a:r>
                      <a:r>
                        <a:rPr lang="fr-FR" sz="1200" b="0" dirty="0">
                          <a:solidFill>
                            <a:schemeClr val="accent1"/>
                          </a:solidFill>
                        </a:rPr>
                        <a:t>Il bénéficie enfin</a:t>
                      </a:r>
                      <a:r>
                        <a:rPr lang="fr-FR" sz="1200" b="0" baseline="0" dirty="0">
                          <a:solidFill>
                            <a:schemeClr val="accent1"/>
                          </a:solidFill>
                        </a:rPr>
                        <a:t> de</a:t>
                      </a:r>
                      <a:r>
                        <a:rPr lang="fr-FR" sz="1200" b="0" dirty="0">
                          <a:solidFill>
                            <a:schemeClr val="accent1"/>
                          </a:solidFill>
                        </a:rPr>
                        <a:t> garanties optionnelles en cas de décès.</a:t>
                      </a:r>
                    </a:p>
                    <a:p>
                      <a:endParaRPr lang="fr-FR" sz="1200" b="0" u="sng" kern="1200" dirty="0">
                        <a:solidFill>
                          <a:schemeClr val="tx1"/>
                        </a:solidFill>
                        <a:effectLst/>
                        <a:latin typeface="+mn-lt"/>
                        <a:ea typeface="+mn-ea"/>
                        <a:cs typeface="+mn-cs"/>
                      </a:endParaRPr>
                    </a:p>
                    <a:p>
                      <a:r>
                        <a:rPr lang="fr-FR" sz="1200" b="0" u="sng" kern="1200" dirty="0">
                          <a:solidFill>
                            <a:schemeClr val="tx1"/>
                          </a:solidFill>
                          <a:effectLst/>
                          <a:latin typeface="+mn-lt"/>
                          <a:ea typeface="+mn-ea"/>
                          <a:cs typeface="+mn-cs"/>
                        </a:rPr>
                        <a:t>Régimes fiscaux applicables au contrat</a:t>
                      </a:r>
                    </a:p>
                    <a:p>
                      <a:r>
                        <a:rPr lang="fr-FR" sz="1200" b="0" kern="1200" dirty="0">
                          <a:solidFill>
                            <a:schemeClr val="accent1"/>
                          </a:solidFill>
                          <a:effectLst/>
                          <a:latin typeface="+mn-lt"/>
                          <a:ea typeface="+mn-ea"/>
                          <a:cs typeface="+mn-cs"/>
                        </a:rPr>
                        <a:t>Les indications générales suivantes sur la fiscalité du contrat sont données sous réserve de l'évolution de la législation en vigueur et n'ont pas de valeur contractuelle.</a:t>
                      </a:r>
                      <a:r>
                        <a:rPr lang="fr-FR" sz="1200" b="0" kern="1200" baseline="0" dirty="0">
                          <a:solidFill>
                            <a:schemeClr val="accent1"/>
                          </a:solidFill>
                          <a:effectLst/>
                          <a:latin typeface="+mn-lt"/>
                          <a:ea typeface="+mn-ea"/>
                          <a:cs typeface="+mn-cs"/>
                        </a:rPr>
                        <a:t> Le souscripteur reconnaît avoir compris que ces caractéristiques sont susceptibles d'évoluer en cours de contrat.</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des produits en cas de rachat et au terme du contrat (art. 125-0 A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Application de la CRDS, de la CSG et des prélèvements sociaux (Article L 1600-0 D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des capitaux décès (Article 990-I et 757 B du CGI)</a:t>
                      </a:r>
                    </a:p>
                    <a:p>
                      <a:pPr marL="171450" indent="-171450">
                        <a:buFont typeface="Arial" panose="020B0604020202020204" pitchFamily="34" charset="0"/>
                        <a:buChar char="•"/>
                      </a:pPr>
                      <a:r>
                        <a:rPr lang="fr-FR" sz="1200" b="0" i="1" u="sng" kern="1200" dirty="0">
                          <a:solidFill>
                            <a:schemeClr val="accent1"/>
                          </a:solidFill>
                          <a:effectLst/>
                          <a:latin typeface="+mn-lt"/>
                          <a:ea typeface="+mn-ea"/>
                          <a:cs typeface="+mn-cs"/>
                        </a:rPr>
                        <a:t>Imposition sur le capital-ISF (Article 885 F du CGI)</a:t>
                      </a:r>
                    </a:p>
                    <a:p>
                      <a:pPr marL="171450" indent="-171450">
                        <a:buFont typeface="Arial" panose="020B0604020202020204" pitchFamily="34" charset="0"/>
                        <a:buChar char="•"/>
                      </a:pPr>
                      <a:r>
                        <a:rPr lang="fr-FR" sz="1200" b="0" i="1" u="sng" dirty="0">
                          <a:solidFill>
                            <a:schemeClr val="accent1"/>
                          </a:solidFill>
                        </a:rPr>
                        <a:t>Imposition des rentes viagères (Article 158-6 du CGI)</a:t>
                      </a:r>
                    </a:p>
                    <a:p>
                      <a:pPr marL="0" indent="0">
                        <a:buFont typeface="Arial" panose="020B0604020202020204" pitchFamily="34" charset="0"/>
                        <a:buNone/>
                      </a:pPr>
                      <a:r>
                        <a:rPr lang="fr-FR" sz="1200" b="0" i="1" kern="1200" dirty="0">
                          <a:solidFill>
                            <a:schemeClr val="accent1"/>
                          </a:solidFill>
                          <a:effectLst/>
                          <a:latin typeface="+mn-lt"/>
                          <a:ea typeface="+mn-ea"/>
                          <a:cs typeface="+mn-cs"/>
                        </a:rPr>
                        <a:t>(Me voir pour avoir le contenu</a:t>
                      </a:r>
                      <a:r>
                        <a:rPr lang="fr-FR" sz="1200" b="0" i="1" kern="1200" baseline="0" dirty="0">
                          <a:solidFill>
                            <a:schemeClr val="accent1"/>
                          </a:solidFill>
                          <a:effectLst/>
                          <a:latin typeface="+mn-lt"/>
                          <a:ea typeface="+mn-ea"/>
                          <a:cs typeface="+mn-cs"/>
                        </a:rPr>
                        <a:t> les liens ci-dessus)</a:t>
                      </a:r>
                      <a:endParaRPr lang="fr-FR" sz="1200" b="0" i="1" kern="1200" dirty="0">
                        <a:solidFill>
                          <a:schemeClr val="accent1"/>
                        </a:solidFill>
                        <a:effectLst/>
                        <a:latin typeface="+mn-lt"/>
                        <a:ea typeface="+mn-ea"/>
                        <a:cs typeface="+mn-cs"/>
                      </a:endParaRPr>
                    </a:p>
                    <a:p>
                      <a:endParaRPr lang="fr-FR" sz="1200" b="0" dirty="0">
                        <a:solidFill>
                          <a:schemeClr val="tx1"/>
                        </a:solidFill>
                      </a:endParaRPr>
                    </a:p>
                    <a:p>
                      <a:pPr marL="171450" indent="-171450">
                        <a:buFont typeface="Wingdings" panose="05000000000000000000" pitchFamily="2" charset="2"/>
                        <a:buChar char="q"/>
                      </a:pPr>
                      <a:r>
                        <a:rPr lang="fr-FR" sz="1200" b="1" dirty="0">
                          <a:solidFill>
                            <a:schemeClr val="tx1"/>
                          </a:solidFill>
                        </a:rPr>
                        <a:t>après avoir pris connaissance de ces éléments, je confirme que le cadre réglementaire de l'assurance vie répond le mieux à mes attentes.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4247073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nvPr>
        </p:nvGraphicFramePr>
        <p:xfrm>
          <a:off x="838198" y="1312333"/>
          <a:ext cx="11116734" cy="4572000"/>
        </p:xfrm>
        <a:graphic>
          <a:graphicData uri="http://schemas.openxmlformats.org/drawingml/2006/table">
            <a:tbl>
              <a:tblPr firstRow="1" bandRow="1">
                <a:tableStyleId>{5C22544A-7EE6-4342-B048-85BDC9FD1C3A}</a:tableStyleId>
              </a:tblPr>
              <a:tblGrid>
                <a:gridCol w="2006602">
                  <a:extLst>
                    <a:ext uri="{9D8B030D-6E8A-4147-A177-3AD203B41FA5}">
                      <a16:colId xmlns="" xmlns:a16="http://schemas.microsoft.com/office/drawing/2014/main" val="20000"/>
                    </a:ext>
                  </a:extLst>
                </a:gridCol>
                <a:gridCol w="9110132">
                  <a:extLst>
                    <a:ext uri="{9D8B030D-6E8A-4147-A177-3AD203B41FA5}">
                      <a16:colId xmlns="" xmlns:a16="http://schemas.microsoft.com/office/drawing/2014/main" val="20001"/>
                    </a:ext>
                  </a:extLst>
                </a:gridCol>
              </a:tblGrid>
              <a:tr h="2124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chemeClr val="tx1"/>
                          </a:solidFill>
                        </a:rPr>
                        <a:t>3. Le choix du contrat</a:t>
                      </a:r>
                    </a:p>
                    <a:p>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200" b="0" dirty="0">
                          <a:solidFill>
                            <a:schemeClr val="tx1"/>
                          </a:solidFill>
                        </a:rPr>
                        <a:t>Altaprofits est une entreprise de courtage d'assurances spécialisée dans la conception et la distribution de solutions d'épargne. Altaprofits propose des contrats d’assurance vie (France </a:t>
                      </a:r>
                      <a:r>
                        <a:rPr lang="fr-FR" sz="1200" b="0" dirty="0">
                          <a:solidFill>
                            <a:schemeClr val="accent1"/>
                          </a:solidFill>
                        </a:rPr>
                        <a:t>[https://www.altaprofits.com/assurance-vie/comparez-nos-assurances-vie] </a:t>
                      </a:r>
                      <a:r>
                        <a:rPr lang="fr-FR" sz="1200" b="0" dirty="0">
                          <a:solidFill>
                            <a:schemeClr val="tx1"/>
                          </a:solidFill>
                        </a:rPr>
                        <a:t>et Luxembourg </a:t>
                      </a:r>
                      <a:r>
                        <a:rPr lang="fr-FR" sz="1200" b="0" dirty="0">
                          <a:solidFill>
                            <a:schemeClr val="accent1"/>
                          </a:solidFill>
                        </a:rPr>
                        <a:t>[https://www.altaprofits.com/luxembourg/generali-espace-lux-vie]</a:t>
                      </a:r>
                      <a:r>
                        <a:rPr lang="fr-FR" sz="1200" b="0" dirty="0">
                          <a:solidFill>
                            <a:schemeClr val="tx1"/>
                          </a:solidFill>
                        </a:rPr>
                        <a:t>), de capitalisation </a:t>
                      </a:r>
                      <a:r>
                        <a:rPr lang="fr-FR" sz="1200" b="0" dirty="0">
                          <a:solidFill>
                            <a:schemeClr val="accent1"/>
                          </a:solidFill>
                        </a:rPr>
                        <a:t>[https://www.altaprofits.com/capitalisation/comparez-nos-contrats-capitalisation],</a:t>
                      </a:r>
                      <a:r>
                        <a:rPr lang="fr-FR" sz="1200" b="0" baseline="0" dirty="0">
                          <a:solidFill>
                            <a:schemeClr val="accent1"/>
                          </a:solidFill>
                        </a:rPr>
                        <a:t> </a:t>
                      </a:r>
                      <a:r>
                        <a:rPr lang="fr-FR" sz="1200" b="0" baseline="0" dirty="0">
                          <a:solidFill>
                            <a:schemeClr val="tx1"/>
                          </a:solidFill>
                        </a:rPr>
                        <a:t>des PEA </a:t>
                      </a:r>
                      <a:r>
                        <a:rPr lang="fr-FR" sz="1200" b="0" baseline="0" dirty="0">
                          <a:solidFill>
                            <a:schemeClr val="accent1"/>
                          </a:solidFill>
                        </a:rPr>
                        <a:t>[https://www.altaprofits.com/pea/comparez-nos-pea], </a:t>
                      </a:r>
                      <a:r>
                        <a:rPr lang="fr-FR" sz="1200" b="0" baseline="0" dirty="0">
                          <a:solidFill>
                            <a:schemeClr val="tx1"/>
                          </a:solidFill>
                        </a:rPr>
                        <a:t>PEP </a:t>
                      </a:r>
                      <a:r>
                        <a:rPr lang="fr-FR" sz="1200" b="0" baseline="0" dirty="0">
                          <a:solidFill>
                            <a:schemeClr val="accent1"/>
                          </a:solidFill>
                        </a:rPr>
                        <a:t>[https://www.altaprofits.com/pep/altaprofits-pep]</a:t>
                      </a:r>
                      <a:r>
                        <a:rPr lang="fr-FR" sz="1200" b="0" baseline="0" dirty="0">
                          <a:solidFill>
                            <a:schemeClr val="tx1"/>
                          </a:solidFill>
                        </a:rPr>
                        <a:t>, PERP </a:t>
                      </a:r>
                      <a:r>
                        <a:rPr lang="fr-FR" sz="1200" b="0" baseline="0" dirty="0">
                          <a:solidFill>
                            <a:schemeClr val="accent1"/>
                          </a:solidFill>
                        </a:rPr>
                        <a:t>[https://www.altaprofits.com/retraite/titres-perp]</a:t>
                      </a:r>
                      <a:r>
                        <a:rPr lang="fr-FR" sz="1200" b="0" baseline="0" dirty="0">
                          <a:solidFill>
                            <a:schemeClr val="tx1"/>
                          </a:solidFill>
                        </a:rPr>
                        <a:t> et Madelin </a:t>
                      </a:r>
                      <a:r>
                        <a:rPr lang="fr-FR" sz="1200" b="0" baseline="0" dirty="0">
                          <a:solidFill>
                            <a:schemeClr val="accent1"/>
                          </a:solidFill>
                        </a:rPr>
                        <a:t>[https://www.altaprofits.com/retraite/altaprofits-madelin]. </a:t>
                      </a:r>
                      <a:r>
                        <a:rPr lang="fr-FR" sz="1200" b="0" dirty="0">
                          <a:solidFill>
                            <a:schemeClr val="tx1"/>
                          </a:solidFill>
                        </a:rPr>
                        <a:t>Le contrat Digital Vie fait partie</a:t>
                      </a:r>
                      <a:r>
                        <a:rPr lang="fr-FR" sz="1200" b="0" baseline="0" dirty="0">
                          <a:solidFill>
                            <a:schemeClr val="tx1"/>
                          </a:solidFill>
                        </a:rPr>
                        <a:t> de la gamme assurance vie France d’Altaprofits comportant 3</a:t>
                      </a:r>
                      <a:r>
                        <a:rPr lang="fr-FR" sz="1200" b="0" dirty="0">
                          <a:solidFill>
                            <a:schemeClr val="tx1"/>
                          </a:solidFill>
                        </a:rPr>
                        <a:t> contrats gérés par 3 assureurs différents [https://www.altaprofits.com/nos-partenaires]. Les </a:t>
                      </a:r>
                      <a:r>
                        <a:rPr lang="fr-FR" sz="1200" b="0" u="none" dirty="0">
                          <a:solidFill>
                            <a:schemeClr val="tx1"/>
                          </a:solidFill>
                        </a:rPr>
                        <a:t>caractéristiques de ces contrats comportent des différences </a:t>
                      </a:r>
                      <a:r>
                        <a:rPr lang="fr-FR" sz="1200" b="0" u="none" dirty="0">
                          <a:solidFill>
                            <a:schemeClr val="accent1"/>
                          </a:solidFill>
                        </a:rPr>
                        <a:t>[https://www.altaprofits.com/assurance-vie/comparez-nos-assurances-vie], </a:t>
                      </a:r>
                      <a:r>
                        <a:rPr lang="fr-FR" sz="1200" b="0" dirty="0">
                          <a:solidFill>
                            <a:schemeClr val="tx1"/>
                          </a:solidFill>
                        </a:rPr>
                        <a:t>notamment en termes de frais, de supports d’investissement et d'options de gestion. </a:t>
                      </a:r>
                    </a:p>
                    <a:p>
                      <a:r>
                        <a:rPr lang="fr-FR" sz="1200" b="0" u="sng" dirty="0">
                          <a:solidFill>
                            <a:schemeClr val="tx1"/>
                          </a:solidFill>
                        </a:rPr>
                        <a:t>Conditions générales du contrat du contrat Digital Vie </a:t>
                      </a:r>
                      <a:r>
                        <a:rPr lang="fr-FR" sz="1200" b="0" u="none" dirty="0">
                          <a:solidFill>
                            <a:schemeClr val="accent1"/>
                          </a:solidFill>
                        </a:rPr>
                        <a:t>[</a:t>
                      </a:r>
                      <a:r>
                        <a:rPr lang="fr-FR" sz="1200" b="0" dirty="0">
                          <a:solidFill>
                            <a:schemeClr val="accent1"/>
                          </a:solidFill>
                        </a:rPr>
                        <a:t>https://www.altaprofits.com/assurance-vie/digital-vie/conditions-generales]</a:t>
                      </a:r>
                    </a:p>
                    <a:p>
                      <a:endParaRPr lang="fr-FR" sz="1200" b="0" dirty="0">
                        <a:solidFill>
                          <a:schemeClr val="tx1"/>
                        </a:solidFill>
                      </a:endParaRPr>
                    </a:p>
                    <a:p>
                      <a:pPr marL="171450" indent="-171450">
                        <a:buFont typeface="Wingdings" panose="05000000000000000000" pitchFamily="2" charset="2"/>
                        <a:buChar char="q"/>
                      </a:pPr>
                      <a:r>
                        <a:rPr lang="fr-FR" sz="1200" b="1" dirty="0">
                          <a:solidFill>
                            <a:schemeClr val="tx1"/>
                          </a:solidFill>
                        </a:rPr>
                        <a:t>Après avoir pris connaissance de ces éléments et plus précisément des conditions générales du contrat et des informations juridiques, fiscales, financières et patrimoniales disponibles sur le site www.altaprofits.com, que j’ai pu compléter en prenant contact avec le Service Relations Clientèle par téléphone, par courrier, par email ou sur rendez-vous, je considère que le contrat d’assurance vie Digital Vie est celui qui correspondrait le mieux à mes besoins et souhaite poursuivre la souscription en</a:t>
                      </a:r>
                      <a:r>
                        <a:rPr lang="fr-FR" sz="1200" b="1" baseline="0" dirty="0">
                          <a:solidFill>
                            <a:schemeClr val="tx1"/>
                          </a:solidFill>
                        </a:rPr>
                        <a:t> ligne.</a:t>
                      </a:r>
                      <a:endParaRPr lang="fr-FR"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486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4. Présentation Altaprofits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t>(en bas</a:t>
                      </a:r>
                      <a:r>
                        <a:rPr lang="fr-FR" sz="1600" b="0" baseline="0" dirty="0"/>
                        <a:t> de page)</a:t>
                      </a:r>
                      <a:endParaRPr lang="fr-FR" sz="1600" b="0" dirty="0"/>
                    </a:p>
                    <a:p>
                      <a:endParaRPr lang="fr-FR"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200" b="1" dirty="0">
                        <a:solidFill>
                          <a:schemeClr val="tx1"/>
                        </a:solidFill>
                      </a:endParaRPr>
                    </a:p>
                    <a:p>
                      <a:r>
                        <a:rPr lang="fr-FR" sz="1200" b="1" dirty="0">
                          <a:solidFill>
                            <a:schemeClr val="tx1"/>
                          </a:solidFill>
                        </a:rPr>
                        <a:t>Courtage d’assurances et MIOBSP</a:t>
                      </a:r>
                      <a:r>
                        <a:rPr lang="fr-FR" sz="1200" b="0" dirty="0">
                          <a:solidFill>
                            <a:schemeClr val="tx1"/>
                          </a:solidFill>
                        </a:rPr>
                        <a:t>. Garantie Financière et Responsabilité Civile Professionnelle conformes aux articles L 512-6 et L 512-7 du code des assurances. ORIAS n° 07 023 588, http://www.orias.fr, Autorité de Contrôle Prudentiel et de Résolution - ACPR, 61 rue </a:t>
                      </a:r>
                      <a:r>
                        <a:rPr lang="fr-FR" sz="1200" b="0" dirty="0" err="1">
                          <a:solidFill>
                            <a:schemeClr val="tx1"/>
                          </a:solidFill>
                        </a:rPr>
                        <a:t>Taitbout</a:t>
                      </a:r>
                      <a:r>
                        <a:rPr lang="fr-FR" sz="1200" b="0" dirty="0">
                          <a:solidFill>
                            <a:schemeClr val="tx1"/>
                          </a:solidFill>
                        </a:rPr>
                        <a:t>, 75436 Paris Cedex 9.</a:t>
                      </a:r>
                    </a:p>
                    <a:p>
                      <a:r>
                        <a:rPr lang="fr-FR" sz="1200" b="1" dirty="0">
                          <a:solidFill>
                            <a:schemeClr val="tx1"/>
                          </a:solidFill>
                        </a:rPr>
                        <a:t>Conseiller en Investissements Financiers </a:t>
                      </a:r>
                      <a:r>
                        <a:rPr lang="fr-FR" sz="1200" b="0" dirty="0">
                          <a:solidFill>
                            <a:schemeClr val="tx1"/>
                          </a:solidFill>
                        </a:rPr>
                        <a:t>enregistré sous le n° D011735 auprès de la CNCIF - Association agréée par l’Autorité des Marchés Financiers.</a:t>
                      </a:r>
                      <a:r>
                        <a:rPr lang="fr-FR" sz="1200" b="0" baseline="0" dirty="0">
                          <a:solidFill>
                            <a:schemeClr val="tx1"/>
                          </a:solidFill>
                        </a:rPr>
                        <a:t> </a:t>
                      </a:r>
                    </a:p>
                    <a:p>
                      <a:r>
                        <a:rPr lang="fr-FR" sz="1200" b="0" dirty="0">
                          <a:solidFill>
                            <a:schemeClr val="tx1"/>
                          </a:solidFill>
                        </a:rPr>
                        <a:t>Société Anonyme de courtage d’assurances à directoire et conseil de surveillance au capital de 1 278 000 Euros. RCS Paris 428 671 036. Code NAF: 6622Z. 17, rue de la Paix - 75002 Paris - Tél : 01 44 77 12 14 (appel non surtaxé) - Fax : 01 44 77 12 20</a:t>
                      </a:r>
                    </a:p>
                    <a:p>
                      <a:endParaRPr lang="fr-FR"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27609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 xmlns:a16="http://schemas.microsoft.com/office/drawing/2014/main" id="{7FA5BAAA-7DD8-4109-B976-59B1CD5C3463}"/>
              </a:ext>
            </a:extLst>
          </p:cNvPr>
          <p:cNvSpPr>
            <a:spLocks noChangeArrowheads="1"/>
          </p:cNvSpPr>
          <p:nvPr/>
        </p:nvSpPr>
        <p:spPr bwMode="auto">
          <a:xfrm>
            <a:off x="3735388" y="1644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Calibri" panose="020F050202020403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1911369119"/>
              </p:ext>
            </p:extLst>
          </p:nvPr>
        </p:nvGraphicFramePr>
        <p:xfrm>
          <a:off x="918422" y="1271931"/>
          <a:ext cx="10208288" cy="3099772"/>
        </p:xfrm>
        <a:graphic>
          <a:graphicData uri="http://schemas.openxmlformats.org/drawingml/2006/table">
            <a:tbl>
              <a:tblPr firstRow="1" bandRow="1">
                <a:tableStyleId>{5C22544A-7EE6-4342-B048-85BDC9FD1C3A}</a:tableStyleId>
              </a:tblPr>
              <a:tblGrid>
                <a:gridCol w="222315">
                  <a:extLst>
                    <a:ext uri="{9D8B030D-6E8A-4147-A177-3AD203B41FA5}">
                      <a16:colId xmlns="" xmlns:a16="http://schemas.microsoft.com/office/drawing/2014/main" val="20000"/>
                    </a:ext>
                  </a:extLst>
                </a:gridCol>
                <a:gridCol w="4881829">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4895864">
                  <a:extLst>
                    <a:ext uri="{9D8B030D-6E8A-4147-A177-3AD203B41FA5}">
                      <a16:colId xmlns="" xmlns:a16="http://schemas.microsoft.com/office/drawing/2014/main" val="20003"/>
                    </a:ext>
                  </a:extLst>
                </a:gridCol>
              </a:tblGrid>
              <a:tr h="1808464">
                <a:tc gridSpan="2">
                  <a:txBody>
                    <a:bodyPr/>
                    <a:lstStyle/>
                    <a:p>
                      <a:pPr marL="0" marR="0" lvl="0" indent="0" algn="l" defTabSz="914400" rtl="0" eaLnBrk="1" fontAlgn="auto" latinLnBrk="0" hangingPunct="1">
                        <a:lnSpc>
                          <a:spcPct val="105000"/>
                        </a:lnSpc>
                        <a:spcBef>
                          <a:spcPts val="0"/>
                        </a:spcBef>
                        <a:spcAft>
                          <a:spcPts val="800"/>
                        </a:spcAft>
                        <a:buClrTx/>
                        <a:buSzTx/>
                        <a:buFont typeface="+mj-lt"/>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2. Quel montant souhaitez vous placer à la souscription ?</a:t>
                      </a:r>
                    </a:p>
                    <a:p>
                      <a:pPr marL="0" marR="0" lvl="0" indent="0" algn="l" defTabSz="914400" rtl="0" eaLnBrk="1" fontAlgn="auto" latinLnBrk="0" hangingPunct="1">
                        <a:lnSpc>
                          <a:spcPct val="105000"/>
                        </a:lnSpc>
                        <a:spcBef>
                          <a:spcPts val="0"/>
                        </a:spcBef>
                        <a:spcAft>
                          <a:spcPts val="800"/>
                        </a:spcAft>
                        <a:buClrTx/>
                        <a:buSzTx/>
                        <a:buFont typeface="+mj-lt"/>
                        <a:buNone/>
                        <a:tabLst/>
                        <a:defRPr/>
                      </a:pPr>
                      <a:endParaRPr kumimoji="0" lang="fr-FR" sz="1400" b="1" i="0" u="none" strike="noStrike" kern="1200" cap="none" spc="0" normalizeH="0" baseline="0" noProof="0" dirty="0">
                        <a:ln>
                          <a:noFill/>
                        </a:ln>
                        <a:solidFill>
                          <a:schemeClr val="tx1"/>
                        </a:solidFill>
                        <a:effectLst/>
                        <a:uLnTx/>
                        <a:uFillTx/>
                        <a:latin typeface="+mn-lt"/>
                        <a:ea typeface="+mn-ea"/>
                        <a:cs typeface="+mn-cs"/>
                      </a:endParaRPr>
                    </a:p>
                  </a:txBody>
                  <a:tcPr>
                    <a:no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tx1"/>
                          </a:solidFill>
                          <a:effectLst/>
                          <a:uLnTx/>
                          <a:uFillTx/>
                          <a:latin typeface="+mn-lt"/>
                          <a:ea typeface="+mn-ea"/>
                          <a:cs typeface="+mn-cs"/>
                        </a:rPr>
                        <a:t>3. Quel montant souhaitez-vous placer par la suite chaque mois ? </a:t>
                      </a:r>
                      <a:r>
                        <a:rPr kumimoji="0" lang="fr-FR" sz="1400" b="0" i="0" u="none" strike="noStrike" kern="1200" cap="none" spc="0" normalizeH="0" baseline="0" noProof="0" dirty="0">
                          <a:ln>
                            <a:noFill/>
                          </a:ln>
                          <a:solidFill>
                            <a:schemeClr val="tx1"/>
                          </a:solidFill>
                          <a:effectLst/>
                          <a:uLnTx/>
                          <a:uFillTx/>
                          <a:latin typeface="+mn-lt"/>
                          <a:ea typeface="+mn-ea"/>
                          <a:cs typeface="+mn-cs"/>
                        </a:rPr>
                        <a:t>facultatif</a:t>
                      </a:r>
                    </a:p>
                  </a:txBody>
                  <a:tcPr>
                    <a:noFill/>
                  </a:tcPr>
                </a:tc>
                <a:tc hMerge="1">
                  <a:txBody>
                    <a:bodyPr/>
                    <a:lstStyle/>
                    <a:p>
                      <a:endParaRPr lang="fr-FR"/>
                    </a:p>
                  </a:txBody>
                  <a:tcPr/>
                </a:tc>
                <a:extLst>
                  <a:ext uri="{0D108BD9-81ED-4DB2-BD59-A6C34878D82A}">
                    <a16:rowId xmlns="" xmlns:a16="http://schemas.microsoft.com/office/drawing/2014/main" val="10000"/>
                  </a:ext>
                </a:extLst>
              </a:tr>
              <a:tr h="1291308">
                <a:tc>
                  <a: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solidFill>
                          <a:schemeClr val="tx1"/>
                        </a:solidFill>
                      </a:endParaRPr>
                    </a:p>
                  </a:txBody>
                  <a:tcPr>
                    <a:solidFill>
                      <a:srgbClr val="0070C0"/>
                    </a:solidFill>
                  </a:tcPr>
                </a:tc>
                <a:tc>
                  <a: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fr-FR" sz="1400" dirty="0">
                          <a:solidFill>
                            <a:schemeClr val="tx1"/>
                          </a:solidFill>
                        </a:rPr>
                        <a:t>Le contrat Digital Vie est accessible dès 100 €. Vous pouvez bénéficier de la gestion pilotée par Lazard Frères Gestion dès 5000 €</a:t>
                      </a:r>
                      <a:r>
                        <a:rPr lang="fr-FR" sz="1400" baseline="0" dirty="0">
                          <a:solidFill>
                            <a:schemeClr val="tx1"/>
                          </a:solidFill>
                        </a:rPr>
                        <a:t>.</a:t>
                      </a:r>
                      <a:endParaRPr lang="fr-FR" sz="1400" dirty="0">
                        <a:solidFill>
                          <a:schemeClr val="tx1"/>
                        </a:solidFill>
                      </a:endParaRP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sz="1400" dirty="0">
                        <a:solidFill>
                          <a:schemeClr val="tx1"/>
                        </a:solidFill>
                      </a:endParaRPr>
                    </a:p>
                  </a:txBody>
                  <a:tcPr>
                    <a:noFill/>
                  </a:tcPr>
                </a:tc>
                <a:tc>
                  <a:txBody>
                    <a:bodyPr/>
                    <a:lstStyle/>
                    <a:p>
                      <a:endParaRPr lang="fr-FR" dirty="0">
                        <a:solidFill>
                          <a:schemeClr val="tx1"/>
                        </a:solidFill>
                      </a:endParaRPr>
                    </a:p>
                  </a:txBody>
                  <a:tcPr>
                    <a:solidFill>
                      <a:srgbClr val="0070C0"/>
                    </a:solidFill>
                  </a:tcPr>
                </a:tc>
                <a:tc>
                  <a:txBody>
                    <a:bodyPr/>
                    <a:lstStyle/>
                    <a:p>
                      <a:pPr marL="0" indent="0">
                        <a:buFont typeface="Arial" panose="020B0604020202020204" pitchFamily="34" charset="0"/>
                        <a:buNone/>
                      </a:pPr>
                      <a:r>
                        <a:rPr lang="fr-FR" sz="1400" i="0" baseline="0" dirty="0">
                          <a:solidFill>
                            <a:schemeClr val="tx1"/>
                          </a:solidFill>
                        </a:rPr>
                        <a:t>Vous pouvez réaliser des versements mensuels dès 25 €. Le montant et la périodicité de ces versements sont modifiables à tout moment. </a:t>
                      </a:r>
                    </a:p>
                  </a:txBody>
                  <a:tcPr>
                    <a:noFill/>
                  </a:tcPr>
                </a:tc>
                <a:extLst>
                  <a:ext uri="{0D108BD9-81ED-4DB2-BD59-A6C34878D82A}">
                    <a16:rowId xmlns="" xmlns:a16="http://schemas.microsoft.com/office/drawing/2014/main" val="10001"/>
                  </a:ext>
                </a:extLst>
              </a:tr>
            </a:tbl>
          </a:graphicData>
        </a:graphic>
      </p:graphicFrame>
      <p:graphicFrame>
        <p:nvGraphicFramePr>
          <p:cNvPr id="7" name="Tableau 6"/>
          <p:cNvGraphicFramePr>
            <a:graphicFrameLocks noGrp="1"/>
          </p:cNvGraphicFramePr>
          <p:nvPr>
            <p:extLst/>
          </p:nvPr>
        </p:nvGraphicFramePr>
        <p:xfrm>
          <a:off x="2345508" y="1644650"/>
          <a:ext cx="1721395" cy="370840"/>
        </p:xfrm>
        <a:graphic>
          <a:graphicData uri="http://schemas.openxmlformats.org/drawingml/2006/table">
            <a:tbl>
              <a:tblPr firstRow="1" bandRow="1">
                <a:tableStyleId>{5C22544A-7EE6-4342-B048-85BDC9FD1C3A}</a:tableStyleId>
              </a:tblPr>
              <a:tblGrid>
                <a:gridCol w="1721395">
                  <a:extLst>
                    <a:ext uri="{9D8B030D-6E8A-4147-A177-3AD203B41FA5}">
                      <a16:colId xmlns="" xmlns:a16="http://schemas.microsoft.com/office/drawing/2014/main" val="20000"/>
                    </a:ext>
                  </a:extLst>
                </a:gridCol>
              </a:tblGrid>
              <a:tr h="370840">
                <a:tc>
                  <a:txBody>
                    <a:bodyPr/>
                    <a:lstStyle/>
                    <a:p>
                      <a:pPr algn="r"/>
                      <a:r>
                        <a:rPr lang="fr-FR"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pic>
        <p:nvPicPr>
          <p:cNvPr id="8" name="Image 7"/>
          <p:cNvPicPr>
            <a:picLocks noChangeAspect="1"/>
          </p:cNvPicPr>
          <p:nvPr/>
        </p:nvPicPr>
        <p:blipFill>
          <a:blip r:embed="rId2"/>
          <a:stretch>
            <a:fillRect/>
          </a:stretch>
        </p:blipFill>
        <p:spPr>
          <a:xfrm>
            <a:off x="7598588" y="2015490"/>
            <a:ext cx="1749704" cy="499915"/>
          </a:xfrm>
          <a:prstGeom prst="rect">
            <a:avLst/>
          </a:prstGeom>
        </p:spPr>
      </p:pic>
      <p:sp>
        <p:nvSpPr>
          <p:cNvPr id="2" name="ZoneTexte 1"/>
          <p:cNvSpPr txBox="1"/>
          <p:nvPr/>
        </p:nvSpPr>
        <p:spPr>
          <a:xfrm>
            <a:off x="2345508" y="470263"/>
            <a:ext cx="7477761" cy="369332"/>
          </a:xfrm>
          <a:prstGeom prst="rect">
            <a:avLst/>
          </a:prstGeom>
          <a:noFill/>
        </p:spPr>
        <p:txBody>
          <a:bodyPr wrap="square" rtlCol="0">
            <a:spAutoFit/>
          </a:bodyPr>
          <a:lstStyle/>
          <a:p>
            <a:pPr algn="ctr"/>
            <a:r>
              <a:rPr lang="fr-FR" dirty="0"/>
              <a:t>VOTRE INVESTISSEMENT</a:t>
            </a:r>
          </a:p>
        </p:txBody>
      </p:sp>
    </p:spTree>
    <p:extLst>
      <p:ext uri="{BB962C8B-B14F-4D97-AF65-F5344CB8AC3E}">
        <p14:creationId xmlns:p14="http://schemas.microsoft.com/office/powerpoint/2010/main" val="326858279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19634</TotalTime>
  <Words>6135</Words>
  <Application>Microsoft Office PowerPoint</Application>
  <PresentationFormat>Grand écran</PresentationFormat>
  <Paragraphs>947</Paragraphs>
  <Slides>88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88</vt:i4>
      </vt:variant>
    </vt:vector>
  </HeadingPairs>
  <TitlesOfParts>
    <vt:vector size="95" baseType="lpstr">
      <vt:lpstr>Arial</vt:lpstr>
      <vt:lpstr>Calibri</vt:lpstr>
      <vt:lpstr>Calibri Light</vt:lpstr>
      <vt:lpstr>Courier New</vt:lpstr>
      <vt:lpstr>Times New Roman</vt:lpstr>
      <vt:lpstr>Wingdings</vt:lpstr>
      <vt:lpstr>Thème Office</vt:lpstr>
      <vt:lpstr>Chantier  « Tunnel souscription en ligne »</vt:lpstr>
      <vt:lpstr>ODJ</vt:lpstr>
      <vt:lpstr>Présentation PowerPoint</vt:lpstr>
      <vt:lpstr>Tunnel de vente : étapes du projet</vt:lpstr>
      <vt:lpstr>POP UP  Entrée en relation</vt:lpstr>
      <vt:lpstr>Présentation PowerPoint</vt:lpstr>
      <vt:lpstr>Etape 1.1 Le profilage</vt:lpstr>
      <vt:lpstr>Présentation PowerPoint</vt:lpstr>
      <vt:lpstr>Présentation PowerPoint</vt:lpstr>
      <vt:lpstr>Présentation PowerPoint</vt:lpstr>
      <vt:lpstr>Idée :</vt:lpstr>
      <vt:lpstr>Etape 1.2  Identification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Etape 1.2 bis Envoi de l’email d’entrée en relation</vt:lpstr>
      <vt:lpstr>1.3  KYC</vt:lpstr>
      <vt:lpstr>1.4  Résultat du KYC</vt:lpstr>
      <vt:lpstr>Etape 2.1 Votre versement</vt:lpstr>
      <vt:lpstr>Etape 2.1 Versement initial VLP ou RPP Transfert (hors projet)</vt:lpstr>
      <vt:lpstr>Présentation PowerPoint</vt:lpstr>
      <vt:lpstr>Présentation PowerPoint</vt:lpstr>
      <vt:lpstr>Présentation PowerPoint</vt:lpstr>
      <vt:lpstr>Etape 2.2  Répartition versement initial (hors projet)</vt:lpstr>
      <vt:lpstr>Présentation PowerPoint</vt:lpstr>
      <vt:lpstr>Présentation PowerPoint</vt:lpstr>
      <vt:lpstr>Présentation PowerPoint</vt:lpstr>
      <vt:lpstr>Etape 2.3  Choix des supports du versement initial (hors packs et préco)</vt:lpstr>
      <vt:lpstr>Présentation PowerPoint</vt:lpstr>
      <vt:lpstr>Présentation PowerPoint</vt:lpstr>
      <vt:lpstr>Présentation PowerPoint</vt:lpstr>
      <vt:lpstr>2.4  Synthèse de votre versement initial</vt:lpstr>
      <vt:lpstr>2.5 Répartition VLP/RPP</vt:lpstr>
      <vt:lpstr>2.7  Contrôle cohérence DPI / synthèse de l’investissement (VI et VLP/RPP)</vt:lpstr>
      <vt:lpstr>3.1 Options de gestion</vt:lpstr>
      <vt:lpstr>3.2 Options de protection</vt:lpstr>
      <vt:lpstr>3.3 Clause bénéficiaire</vt:lpstr>
      <vt:lpstr>4.1  Règlement</vt:lpstr>
      <vt:lpstr>Présentation PowerPoint</vt:lpstr>
      <vt:lpstr>Présentation PowerPoint</vt:lpstr>
      <vt:lpstr>4.2  Synthèse</vt:lpstr>
      <vt:lpstr>Présentation PowerPoint</vt:lpstr>
      <vt:lpstr>5.1 Choix de la signature</vt:lpstr>
      <vt:lpstr>Présentation PowerPoint</vt:lpstr>
      <vt:lpstr>Présentation PowerPoint</vt:lpstr>
      <vt:lpstr>5.2 Papier-confirmation de souscription</vt:lpstr>
      <vt:lpstr>Présentation PowerPoint</vt:lpstr>
      <vt:lpstr> 5.2  SE-Pièces justificatives </vt:lpstr>
      <vt:lpstr>SE (demande d’éligibilité)</vt:lpstr>
      <vt:lpstr>SE (éligibilité déjà validée)</vt:lpstr>
      <vt:lpstr>Présentation PowerPoint</vt:lpstr>
      <vt:lpstr>Pop Up/écran? : Votre pièce d’identité</vt:lpstr>
      <vt:lpstr>Présentation PowerPoint</vt:lpstr>
      <vt:lpstr>Présentation PowerPoint</vt:lpstr>
      <vt:lpstr>JDD</vt:lpstr>
      <vt:lpstr>Présentation PowerPoint</vt:lpstr>
      <vt:lpstr>Présentation PowerPoint</vt:lpstr>
      <vt:lpstr>RIB</vt:lpstr>
      <vt:lpstr>Présentation PowerPoint</vt:lpstr>
      <vt:lpstr>Mobile</vt:lpstr>
      <vt:lpstr>Présentation PowerPoint</vt:lpstr>
      <vt:lpstr>Présentation PowerPoint</vt:lpstr>
      <vt:lpstr>Présentation PowerPoint</vt:lpstr>
      <vt:lpstr> 5.3  SE-Signature du contrat </vt:lpstr>
      <vt:lpstr> 5.4  SE-Validation de la signature</vt:lpstr>
      <vt:lpstr>5.5  SE-Confirmation souscription </vt:lpstr>
      <vt:lpstr>Présentation PowerPoint</vt:lpstr>
      <vt:lpstr>ARCHIVES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1.2 Informations/coordonnées</vt:lpstr>
      <vt:lpstr>Présentation PowerPoint</vt:lpstr>
      <vt:lpstr>Tunnel – pop-up réglementaire</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Lejeune</dc:creator>
  <cp:lastModifiedBy>Thomas Montet</cp:lastModifiedBy>
  <cp:revision>942</cp:revision>
  <cp:lastPrinted>2017-07-27T09:49:40Z</cp:lastPrinted>
  <dcterms:created xsi:type="dcterms:W3CDTF">2017-03-20T10:25:51Z</dcterms:created>
  <dcterms:modified xsi:type="dcterms:W3CDTF">2017-08-11T15:29:17Z</dcterms:modified>
</cp:coreProperties>
</file>